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3" r:id="rId1"/>
  </p:sldMasterIdLst>
  <p:notesMasterIdLst>
    <p:notesMasterId r:id="rId47"/>
  </p:notesMasterIdLst>
  <p:sldIdLst>
    <p:sldId id="318" r:id="rId2"/>
    <p:sldId id="296" r:id="rId3"/>
    <p:sldId id="339" r:id="rId4"/>
    <p:sldId id="320" r:id="rId5"/>
    <p:sldId id="332" r:id="rId6"/>
    <p:sldId id="336" r:id="rId7"/>
    <p:sldId id="337" r:id="rId8"/>
    <p:sldId id="334" r:id="rId9"/>
    <p:sldId id="358" r:id="rId10"/>
    <p:sldId id="340" r:id="rId11"/>
    <p:sldId id="357" r:id="rId12"/>
    <p:sldId id="359" r:id="rId13"/>
    <p:sldId id="373" r:id="rId14"/>
    <p:sldId id="374" r:id="rId15"/>
    <p:sldId id="360" r:id="rId16"/>
    <p:sldId id="361" r:id="rId17"/>
    <p:sldId id="362" r:id="rId18"/>
    <p:sldId id="363" r:id="rId19"/>
    <p:sldId id="364" r:id="rId20"/>
    <p:sldId id="365" r:id="rId21"/>
    <p:sldId id="366" r:id="rId22"/>
    <p:sldId id="367" r:id="rId23"/>
    <p:sldId id="368" r:id="rId24"/>
    <p:sldId id="370" r:id="rId25"/>
    <p:sldId id="369" r:id="rId26"/>
    <p:sldId id="371" r:id="rId27"/>
    <p:sldId id="372" r:id="rId28"/>
    <p:sldId id="356" r:id="rId29"/>
    <p:sldId id="375" r:id="rId30"/>
    <p:sldId id="377" r:id="rId31"/>
    <p:sldId id="378" r:id="rId32"/>
    <p:sldId id="379" r:id="rId33"/>
    <p:sldId id="380" r:id="rId34"/>
    <p:sldId id="381" r:id="rId35"/>
    <p:sldId id="382" r:id="rId36"/>
    <p:sldId id="384" r:id="rId37"/>
    <p:sldId id="383" r:id="rId38"/>
    <p:sldId id="376" r:id="rId39"/>
    <p:sldId id="385" r:id="rId40"/>
    <p:sldId id="386" r:id="rId41"/>
    <p:sldId id="387" r:id="rId42"/>
    <p:sldId id="389" r:id="rId43"/>
    <p:sldId id="388" r:id="rId44"/>
    <p:sldId id="338" r:id="rId45"/>
    <p:sldId id="331" r:id="rId46"/>
  </p:sldIdLst>
  <p:sldSz cx="12192000" cy="6858000"/>
  <p:notesSz cx="6765925" cy="98758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B52AC"/>
    <a:srgbClr val="18BDCE"/>
    <a:srgbClr val="7781C7"/>
    <a:srgbClr val="353E7F"/>
    <a:srgbClr val="557CC9"/>
    <a:srgbClr val="5466CA"/>
    <a:srgbClr val="6268BA"/>
    <a:srgbClr val="7177C1"/>
    <a:srgbClr val="4450A6"/>
    <a:srgbClr val="23D3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123" autoAdjust="0"/>
    <p:restoredTop sz="96362" autoAdjust="0"/>
  </p:normalViewPr>
  <p:slideViewPr>
    <p:cSldViewPr snapToGrid="0">
      <p:cViewPr varScale="1">
        <p:scale>
          <a:sx n="111" d="100"/>
          <a:sy n="111" d="100"/>
        </p:scale>
        <p:origin x="528" y="10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31901" cy="49550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32458" y="0"/>
            <a:ext cx="2931901" cy="49550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fld id="{2F1AA872-E3EE-4463-9307-CC0F8576D7DE}" type="datetimeFigureOut">
              <a:rPr lang="ko-KR" altLang="en-US" smtClean="0"/>
              <a:pPr/>
              <a:t>2022-12-09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35075"/>
            <a:ext cx="5921375" cy="33321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6593" y="4752747"/>
            <a:ext cx="5412740" cy="388861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380333"/>
            <a:ext cx="2931901" cy="49550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32458" y="9380333"/>
            <a:ext cx="2931901" cy="49550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fld id="{A6898FF1-4838-4F79-AF8A-4CABFB6433CB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23898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나눔고딕" panose="020D0604000000000000" pitchFamily="50" charset="-127"/>
        <a:ea typeface="나눔고딕" panose="020D0604000000000000" pitchFamily="50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나눔고딕" panose="020D0604000000000000" pitchFamily="50" charset="-127"/>
        <a:ea typeface="나눔고딕" panose="020D0604000000000000" pitchFamily="50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나눔고딕" panose="020D0604000000000000" pitchFamily="50" charset="-127"/>
        <a:ea typeface="나눔고딕" panose="020D0604000000000000" pitchFamily="50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나눔고딕" panose="020D0604000000000000" pitchFamily="50" charset="-127"/>
        <a:ea typeface="나눔고딕" panose="020D0604000000000000" pitchFamily="50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나눔고딕" panose="020D0604000000000000" pitchFamily="50" charset="-127"/>
        <a:ea typeface="나눔고딕" panose="020D0604000000000000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22275" y="1235075"/>
            <a:ext cx="5921375" cy="3332163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98FF1-4838-4F79-AF8A-4CABFB6433CB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38706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EE9CE7-A9FC-4DAA-9E79-197838C5B6BB}" type="datetimeFigureOut">
              <a:rPr lang="ko-KR" altLang="en-US" smtClean="0"/>
              <a:pPr/>
              <a:t>2022-12-09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584E8AA6-D1AB-4A40-9EC3-089969E20B9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9578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EE9CE7-A9FC-4DAA-9E79-197838C5B6BB}" type="datetimeFigureOut">
              <a:rPr lang="ko-KR" altLang="en-US" smtClean="0"/>
              <a:t>2022-12-09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E8AA6-D1AB-4A40-9EC3-089969E20B99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20800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EE9CE7-A9FC-4DAA-9E79-197838C5B6BB}" type="datetimeFigureOut">
              <a:rPr lang="ko-KR" altLang="en-US" smtClean="0"/>
              <a:t>2022-12-09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E8AA6-D1AB-4A40-9EC3-089969E20B99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09134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5152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62063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4302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3697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76940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5391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51453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EE9CE7-A9FC-4DAA-9E79-197838C5B6BB}" type="datetimeFigureOut">
              <a:rPr lang="ko-KR" altLang="en-US" smtClean="0"/>
              <a:t>2022-12-09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E8AA6-D1AB-4A40-9EC3-089969E20B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66658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EE9CE7-A9FC-4DAA-9E79-197838C5B6BB}" type="datetimeFigureOut">
              <a:rPr lang="ko-KR" altLang="en-US" smtClean="0"/>
              <a:pPr/>
              <a:t>2022-12-09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E8AA6-D1AB-4A40-9EC3-089969E20B9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44829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EE9CE7-A9FC-4DAA-9E79-197838C5B6BB}" type="datetimeFigureOut">
              <a:rPr lang="ko-KR" altLang="en-US" smtClean="0"/>
              <a:pPr/>
              <a:t>2022-12-09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E8AA6-D1AB-4A40-9EC3-089969E20B9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36654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EE9CE7-A9FC-4DAA-9E79-197838C5B6BB}" type="datetimeFigureOut">
              <a:rPr lang="ko-KR" altLang="en-US" smtClean="0"/>
              <a:t>2022-12-09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E8AA6-D1AB-4A40-9EC3-089969E20B99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23017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EE9CE7-A9FC-4DAA-9E79-197838C5B6BB}" type="datetimeFigureOut">
              <a:rPr lang="ko-KR" altLang="en-US" smtClean="0"/>
              <a:t>2022-12-09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E8AA6-D1AB-4A40-9EC3-089969E20B99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32515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EE9CE7-A9FC-4DAA-9E79-197838C5B6BB}" type="datetimeFigureOut">
              <a:rPr lang="ko-KR" altLang="en-US" smtClean="0"/>
              <a:t>2022-12-09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E8AA6-D1AB-4A40-9EC3-089969E20B99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36816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EE9CE7-A9FC-4DAA-9E79-197838C5B6BB}" type="datetimeFigureOut">
              <a:rPr lang="ko-KR" altLang="en-US" smtClean="0"/>
              <a:t>2022-12-09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E8AA6-D1AB-4A40-9EC3-089969E20B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33110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EE9CE7-A9FC-4DAA-9E79-197838C5B6BB}" type="datetimeFigureOut">
              <a:rPr lang="ko-KR" altLang="en-US" smtClean="0"/>
              <a:t>2022-12-09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E8AA6-D1AB-4A40-9EC3-089969E20B99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43906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97EE9CE7-A9FC-4DAA-9E79-197838C5B6BB}" type="datetimeFigureOut">
              <a:rPr lang="ko-KR" altLang="en-US" smtClean="0"/>
              <a:t>2022-12-09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E8AA6-D1AB-4A40-9EC3-089969E20B99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31738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jp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EE9CE7-A9FC-4DAA-9E79-197838C5B6BB}" type="datetimeFigureOut">
              <a:rPr lang="ko-KR" altLang="en-US" smtClean="0"/>
              <a:pPr/>
              <a:t>2022-12-09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584E8AA6-D1AB-4A40-9EC3-089969E20B9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2601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05" r:id="rId12"/>
    <p:sldLayoutId id="2147483706" r:id="rId13"/>
    <p:sldLayoutId id="2147483707" r:id="rId14"/>
    <p:sldLayoutId id="2147483708" r:id="rId15"/>
    <p:sldLayoutId id="2147483709" r:id="rId16"/>
    <p:sldLayoutId id="2147483710" r:id="rId17"/>
    <p:sldLayoutId id="2147483711" r:id="rId18"/>
    <p:sldLayoutId id="2147483725" r:id="rId19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7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7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7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9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9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9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3.png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4423901" y="1994974"/>
            <a:ext cx="3338222" cy="92333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altLang="ko-KR" sz="6000" b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EA0C2"/>
                </a:solidFill>
                <a:effectLst>
                  <a:outerShdw blurRad="38100" dist="25400" dir="2700000" algn="tl">
                    <a:srgbClr val="000000">
                      <a:alpha val="36000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rPr>
              <a:t>Movieyo</a:t>
            </a:r>
            <a:endParaRPr lang="ko-KR" altLang="en-US" sz="60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EA0C2"/>
              </a:solidFill>
              <a:effectLst>
                <a:outerShdw blurRad="38100" dist="25400" dir="2700000" algn="tl">
                  <a:srgbClr val="000000">
                    <a:alpha val="36000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  <a:cs typeface="+mj-cs"/>
            </a:endParaRPr>
          </a:p>
        </p:txBody>
      </p:sp>
      <p:pic>
        <p:nvPicPr>
          <p:cNvPr id="6" name="rect89539980067590"/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915507" y="3969685"/>
            <a:ext cx="7920000" cy="128553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92640E7-F58A-2EB6-77D3-6605E3E38DCE}"/>
              </a:ext>
            </a:extLst>
          </p:cNvPr>
          <p:cNvSpPr txBox="1"/>
          <p:nvPr/>
        </p:nvSpPr>
        <p:spPr>
          <a:xfrm>
            <a:off x="441784" y="4000770"/>
            <a:ext cx="108674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 smtClean="0">
                <a:solidFill>
                  <a:srgbClr val="002060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팀장</a:t>
            </a:r>
            <a:r>
              <a:rPr lang="en-US" altLang="ko-KR" sz="3600" b="1" dirty="0" smtClean="0">
                <a:solidFill>
                  <a:srgbClr val="002060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: </a:t>
            </a:r>
            <a:r>
              <a:rPr lang="ko-KR" altLang="en-US" sz="3600" b="1" dirty="0" smtClean="0">
                <a:solidFill>
                  <a:srgbClr val="002060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조현석</a:t>
            </a:r>
            <a:r>
              <a:rPr lang="en-US" altLang="ko-KR" sz="3600" b="1" dirty="0" smtClean="0">
                <a:solidFill>
                  <a:srgbClr val="002060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ko-KR" altLang="en-US" sz="3600" b="1" dirty="0" smtClean="0">
                <a:solidFill>
                  <a:srgbClr val="002060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팀원 </a:t>
            </a:r>
            <a:r>
              <a:rPr lang="en-US" altLang="ko-KR" sz="3600" b="1" dirty="0" smtClean="0">
                <a:solidFill>
                  <a:srgbClr val="002060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:</a:t>
            </a:r>
            <a:r>
              <a:rPr lang="ko-KR" altLang="en-US" sz="3600" b="1" dirty="0" err="1" smtClean="0">
                <a:solidFill>
                  <a:srgbClr val="002060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오건황</a:t>
            </a:r>
            <a:endParaRPr lang="en-US" altLang="ko-KR" sz="3600" b="1" dirty="0" smtClean="0">
              <a:solidFill>
                <a:srgbClr val="002060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 algn="ctr"/>
            <a:r>
              <a:rPr lang="ko-KR" altLang="en-US" sz="3600" b="1" dirty="0" smtClean="0">
                <a:solidFill>
                  <a:srgbClr val="002060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팀원</a:t>
            </a:r>
            <a:r>
              <a:rPr lang="en-US" altLang="ko-KR" sz="3600" b="1" dirty="0" smtClean="0">
                <a:solidFill>
                  <a:srgbClr val="002060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: </a:t>
            </a:r>
            <a:r>
              <a:rPr lang="ko-KR" altLang="en-US" sz="3600" b="1" dirty="0" err="1" smtClean="0">
                <a:solidFill>
                  <a:srgbClr val="002060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이영빈</a:t>
            </a:r>
            <a:r>
              <a:rPr lang="ko-KR" altLang="en-US" sz="3600" b="1" dirty="0" smtClean="0">
                <a:solidFill>
                  <a:srgbClr val="002060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팀원 </a:t>
            </a:r>
            <a:r>
              <a:rPr lang="en-US" altLang="ko-KR" sz="3600" b="1" dirty="0" smtClean="0">
                <a:solidFill>
                  <a:srgbClr val="002060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:</a:t>
            </a:r>
            <a:r>
              <a:rPr lang="ko-KR" altLang="en-US" sz="3600" b="1" dirty="0" smtClean="0">
                <a:solidFill>
                  <a:srgbClr val="002060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고민재</a:t>
            </a:r>
            <a:endParaRPr lang="en-US" altLang="ko-KR" sz="3600" b="1" dirty="0">
              <a:solidFill>
                <a:srgbClr val="002060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00528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/>
          <p:cNvSpPr/>
          <p:nvPr/>
        </p:nvSpPr>
        <p:spPr>
          <a:xfrm>
            <a:off x="325316" y="4973253"/>
            <a:ext cx="148470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spc="-800" smtClean="0">
                <a:solidFill>
                  <a:schemeClr val="bg1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05</a:t>
            </a:r>
            <a:endParaRPr lang="ko-KR" altLang="en-US" sz="9600" spc="-800" dirty="0">
              <a:solidFill>
                <a:schemeClr val="bg1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810018" y="5493669"/>
            <a:ext cx="506869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spc="-15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주요기능</a:t>
            </a:r>
            <a:r>
              <a:rPr lang="en-US" altLang="ko-KR" sz="3200" spc="-15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3200" spc="-15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로그인</a:t>
            </a:r>
            <a:r>
              <a:rPr lang="en-US" altLang="ko-KR" sz="3200" spc="-15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sz="3200" spc="-15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ko-KR" altLang="en-US" sz="3200" spc="-15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" name="그림 1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558800" y="317009"/>
            <a:ext cx="3420000" cy="4500000"/>
          </a:xfrm>
          <a:prstGeom prst="rect">
            <a:avLst/>
          </a:prstGeom>
        </p:spPr>
      </p:pic>
      <p:cxnSp>
        <p:nvCxnSpPr>
          <p:cNvPr id="4" name="직선 연결선 3"/>
          <p:cNvCxnSpPr/>
          <p:nvPr/>
        </p:nvCxnSpPr>
        <p:spPr>
          <a:xfrm>
            <a:off x="558800" y="5029200"/>
            <a:ext cx="40259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/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4082992" y="317009"/>
            <a:ext cx="3420000" cy="4500000"/>
          </a:xfrm>
          <a:prstGeom prst="rect">
            <a:avLst/>
          </a:prstGeom>
        </p:spPr>
      </p:pic>
      <p:pic>
        <p:nvPicPr>
          <p:cNvPr id="6" name="그림 5"/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7616912" y="317009"/>
            <a:ext cx="3420000" cy="45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621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/>
          <p:cNvSpPr/>
          <p:nvPr/>
        </p:nvSpPr>
        <p:spPr>
          <a:xfrm>
            <a:off x="325316" y="4973253"/>
            <a:ext cx="148470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spc="-800" smtClean="0">
                <a:solidFill>
                  <a:schemeClr val="bg1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05</a:t>
            </a:r>
            <a:endParaRPr lang="ko-KR" altLang="en-US" sz="9600" spc="-800" dirty="0">
              <a:solidFill>
                <a:schemeClr val="bg1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810018" y="5493669"/>
            <a:ext cx="636661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spc="-15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주요기능</a:t>
            </a:r>
            <a:r>
              <a:rPr lang="en-US" altLang="ko-KR" sz="3200" spc="-15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3200" spc="-15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비밀번호 찾기</a:t>
            </a:r>
            <a:r>
              <a:rPr lang="en-US" altLang="ko-KR" sz="3200" spc="-15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sz="3200" spc="-15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ko-KR" altLang="en-US" sz="3200" spc="-15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558800" y="5029200"/>
            <a:ext cx="40259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/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558800" y="337065"/>
            <a:ext cx="3420000" cy="4500000"/>
          </a:xfrm>
          <a:prstGeom prst="rect">
            <a:avLst/>
          </a:prstGeom>
        </p:spPr>
      </p:pic>
      <p:pic>
        <p:nvPicPr>
          <p:cNvPr id="3" name="그림 2"/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4119249" y="296966"/>
            <a:ext cx="3420000" cy="4500000"/>
          </a:xfrm>
          <a:prstGeom prst="rect">
            <a:avLst/>
          </a:prstGeom>
        </p:spPr>
      </p:pic>
      <p:pic>
        <p:nvPicPr>
          <p:cNvPr id="9" name="그림 8"/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7679698" y="296966"/>
            <a:ext cx="3780000" cy="2160000"/>
          </a:xfrm>
          <a:prstGeom prst="rect">
            <a:avLst/>
          </a:prstGeom>
        </p:spPr>
      </p:pic>
      <p:pic>
        <p:nvPicPr>
          <p:cNvPr id="10" name="그림 9"/>
          <p:cNvPicPr preferRelativeResize="0"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7679698" y="2636966"/>
            <a:ext cx="3780000" cy="2160000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233578" y="3873260"/>
            <a:ext cx="992038" cy="431321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a-GE"/>
          </a:p>
        </p:txBody>
      </p:sp>
      <p:sp>
        <p:nvSpPr>
          <p:cNvPr id="11" name="직사각형 10"/>
          <p:cNvSpPr/>
          <p:nvPr/>
        </p:nvSpPr>
        <p:spPr>
          <a:xfrm>
            <a:off x="4837211" y="3991154"/>
            <a:ext cx="992038" cy="431321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a-GE"/>
          </a:p>
        </p:txBody>
      </p:sp>
      <p:sp>
        <p:nvSpPr>
          <p:cNvPr id="13" name="직사각형 12"/>
          <p:cNvSpPr/>
          <p:nvPr/>
        </p:nvSpPr>
        <p:spPr>
          <a:xfrm>
            <a:off x="9082304" y="1938428"/>
            <a:ext cx="2386019" cy="451089"/>
          </a:xfrm>
          <a:prstGeom prst="rect">
            <a:avLst/>
          </a:prstGeom>
          <a:noFill/>
          <a:ln w="28575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a-GE"/>
          </a:p>
        </p:txBody>
      </p:sp>
      <p:sp>
        <p:nvSpPr>
          <p:cNvPr id="14" name="직사각형 13"/>
          <p:cNvSpPr/>
          <p:nvPr/>
        </p:nvSpPr>
        <p:spPr>
          <a:xfrm>
            <a:off x="7679698" y="2636965"/>
            <a:ext cx="3788625" cy="2160001"/>
          </a:xfrm>
          <a:prstGeom prst="rect">
            <a:avLst/>
          </a:prstGeom>
          <a:noFill/>
          <a:ln w="28575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a-GE"/>
          </a:p>
        </p:txBody>
      </p:sp>
    </p:spTree>
    <p:extLst>
      <p:ext uri="{BB962C8B-B14F-4D97-AF65-F5344CB8AC3E}">
        <p14:creationId xmlns:p14="http://schemas.microsoft.com/office/powerpoint/2010/main" val="703862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/>
          <p:cNvSpPr/>
          <p:nvPr/>
        </p:nvSpPr>
        <p:spPr>
          <a:xfrm>
            <a:off x="325316" y="4973253"/>
            <a:ext cx="148470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spc="-800" smtClean="0">
                <a:solidFill>
                  <a:schemeClr val="bg1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05</a:t>
            </a:r>
            <a:endParaRPr lang="ko-KR" altLang="en-US" sz="9600" spc="-800" dirty="0">
              <a:solidFill>
                <a:schemeClr val="bg1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810018" y="5493669"/>
            <a:ext cx="665810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spc="-15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주요기능</a:t>
            </a:r>
            <a:r>
              <a:rPr lang="en-US" altLang="ko-KR" sz="3200" spc="-15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3200" spc="-151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영화목록</a:t>
            </a:r>
            <a:r>
              <a:rPr lang="ko-KR" altLang="en-US" sz="3200" spc="-15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3200" spc="-15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3200" spc="-15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메인</a:t>
            </a:r>
            <a:r>
              <a:rPr lang="en-US" altLang="ko-KR" sz="3200" spc="-15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sz="3200" spc="-15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ko-KR" altLang="en-US" sz="3200" spc="-15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558800" y="5029200"/>
            <a:ext cx="40259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/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558800" y="296966"/>
            <a:ext cx="5760000" cy="4500000"/>
          </a:xfrm>
          <a:prstGeom prst="rect">
            <a:avLst/>
          </a:prstGeom>
        </p:spPr>
      </p:pic>
      <p:pic>
        <p:nvPicPr>
          <p:cNvPr id="13" name="그림 12"/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405336" y="296966"/>
            <a:ext cx="5400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660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/>
          <p:cNvSpPr/>
          <p:nvPr/>
        </p:nvSpPr>
        <p:spPr>
          <a:xfrm>
            <a:off x="325316" y="4973253"/>
            <a:ext cx="148470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spc="-800" smtClean="0">
                <a:solidFill>
                  <a:schemeClr val="bg1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05</a:t>
            </a:r>
            <a:endParaRPr lang="ko-KR" altLang="en-US" sz="9600" spc="-800" dirty="0">
              <a:solidFill>
                <a:schemeClr val="bg1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810018" y="5493669"/>
            <a:ext cx="744011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spc="-15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주요기능</a:t>
            </a:r>
            <a:r>
              <a:rPr lang="en-US" altLang="ko-KR" sz="3200" spc="-15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3200" spc="-151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영화목록</a:t>
            </a:r>
            <a:r>
              <a:rPr lang="ko-KR" altLang="en-US" sz="3200" spc="-15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3200" spc="-15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3200" spc="-151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작품전체</a:t>
            </a:r>
            <a:r>
              <a:rPr lang="en-US" altLang="ko-KR" sz="3200" spc="-15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sz="3200" spc="-15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ko-KR" altLang="en-US" sz="3200" spc="-15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558800" y="5029200"/>
            <a:ext cx="40259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6377166" y="296966"/>
            <a:ext cx="5400000" cy="1080000"/>
          </a:xfrm>
          <a:prstGeom prst="rect">
            <a:avLst/>
          </a:prstGeom>
        </p:spPr>
      </p:pic>
      <p:pic>
        <p:nvPicPr>
          <p:cNvPr id="3" name="그림 2"/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558800" y="296966"/>
            <a:ext cx="5760000" cy="450000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7349706" y="296966"/>
            <a:ext cx="526211" cy="1005623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a-GE"/>
          </a:p>
        </p:txBody>
      </p:sp>
      <p:cxnSp>
        <p:nvCxnSpPr>
          <p:cNvPr id="6" name="꺾인 연결선 5"/>
          <p:cNvCxnSpPr>
            <a:stCxn id="7" idx="2"/>
            <a:endCxn id="3" idx="3"/>
          </p:cNvCxnSpPr>
          <p:nvPr/>
        </p:nvCxnSpPr>
        <p:spPr>
          <a:xfrm rot="5400000">
            <a:off x="6343618" y="1277771"/>
            <a:ext cx="1244377" cy="1294012"/>
          </a:xfrm>
          <a:prstGeom prst="bentConnector2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324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/>
          <p:cNvSpPr/>
          <p:nvPr/>
        </p:nvSpPr>
        <p:spPr>
          <a:xfrm>
            <a:off x="325316" y="4973253"/>
            <a:ext cx="148470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spc="-800" smtClean="0">
                <a:solidFill>
                  <a:schemeClr val="bg1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05</a:t>
            </a:r>
            <a:endParaRPr lang="ko-KR" altLang="en-US" sz="9600" spc="-800" dirty="0">
              <a:solidFill>
                <a:schemeClr val="bg1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810018" y="5493669"/>
            <a:ext cx="665810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spc="-15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주요기능</a:t>
            </a:r>
            <a:r>
              <a:rPr lang="en-US" altLang="ko-KR" sz="3200" spc="-15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3200" spc="-151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영화목록</a:t>
            </a:r>
            <a:r>
              <a:rPr lang="ko-KR" altLang="en-US" sz="3200" spc="-15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3200" spc="-15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3200" spc="-15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검색</a:t>
            </a:r>
            <a:r>
              <a:rPr lang="en-US" altLang="ko-KR" sz="3200" spc="-15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sz="3200" spc="-15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ko-KR" altLang="en-US" sz="3200" spc="-15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558800" y="5029200"/>
            <a:ext cx="40259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6409888" y="367557"/>
            <a:ext cx="5400000" cy="1080000"/>
          </a:xfrm>
          <a:prstGeom prst="rect">
            <a:avLst/>
          </a:prstGeom>
        </p:spPr>
      </p:pic>
      <p:pic>
        <p:nvPicPr>
          <p:cNvPr id="3" name="그림 2"/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558800" y="367557"/>
            <a:ext cx="5760000" cy="450000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8726129" y="517585"/>
            <a:ext cx="262596" cy="759124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a-GE"/>
          </a:p>
        </p:txBody>
      </p:sp>
      <p:cxnSp>
        <p:nvCxnSpPr>
          <p:cNvPr id="8" name="꺾인 연결선 7"/>
          <p:cNvCxnSpPr>
            <a:stCxn id="7" idx="2"/>
            <a:endCxn id="3" idx="3"/>
          </p:cNvCxnSpPr>
          <p:nvPr/>
        </p:nvCxnSpPr>
        <p:spPr>
          <a:xfrm rot="5400000">
            <a:off x="6917690" y="677820"/>
            <a:ext cx="1340848" cy="2538627"/>
          </a:xfrm>
          <a:prstGeom prst="bentConnector2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8030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/>
          <p:cNvSpPr/>
          <p:nvPr/>
        </p:nvSpPr>
        <p:spPr>
          <a:xfrm>
            <a:off x="325316" y="4973253"/>
            <a:ext cx="148470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spc="-800" smtClean="0">
                <a:solidFill>
                  <a:schemeClr val="bg1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05</a:t>
            </a:r>
            <a:endParaRPr lang="ko-KR" altLang="en-US" sz="9600" spc="-800" dirty="0">
              <a:solidFill>
                <a:schemeClr val="bg1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810018" y="5493669"/>
            <a:ext cx="678301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spc="-15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주요기능</a:t>
            </a:r>
            <a:r>
              <a:rPr lang="en-US" altLang="ko-KR" sz="3200" spc="-15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3200" spc="-15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영화 상세 </a:t>
            </a:r>
            <a:r>
              <a:rPr lang="en-US" altLang="ko-KR" sz="3200" spc="-15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3200" spc="-15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유저</a:t>
            </a:r>
            <a:r>
              <a:rPr lang="en-US" altLang="ko-KR" sz="3200" spc="-15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sz="3200" spc="-15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ko-KR" altLang="en-US" sz="3200" spc="-15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558800" y="5029200"/>
            <a:ext cx="40259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558800" y="373538"/>
            <a:ext cx="3420000" cy="4500000"/>
          </a:xfrm>
          <a:prstGeom prst="rect">
            <a:avLst/>
          </a:prstGeom>
        </p:spPr>
      </p:pic>
      <p:pic>
        <p:nvPicPr>
          <p:cNvPr id="3" name="그림 2"/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4104005" y="373538"/>
            <a:ext cx="3420000" cy="4500000"/>
          </a:xfrm>
          <a:prstGeom prst="rect">
            <a:avLst/>
          </a:prstGeom>
        </p:spPr>
      </p:pic>
      <p:pic>
        <p:nvPicPr>
          <p:cNvPr id="5" name="그림 4"/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7649210" y="373538"/>
            <a:ext cx="3420000" cy="4500000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3037138" y="4485501"/>
            <a:ext cx="255109" cy="405290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a-GE"/>
          </a:p>
        </p:txBody>
      </p:sp>
      <p:sp>
        <p:nvSpPr>
          <p:cNvPr id="9" name="직사각형 8"/>
          <p:cNvSpPr/>
          <p:nvPr/>
        </p:nvSpPr>
        <p:spPr>
          <a:xfrm>
            <a:off x="3321394" y="4485500"/>
            <a:ext cx="577745" cy="396664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a-GE"/>
          </a:p>
        </p:txBody>
      </p:sp>
      <p:cxnSp>
        <p:nvCxnSpPr>
          <p:cNvPr id="7" name="꺾인 연결선 6"/>
          <p:cNvCxnSpPr>
            <a:stCxn id="3" idx="1"/>
            <a:endCxn id="8" idx="0"/>
          </p:cNvCxnSpPr>
          <p:nvPr/>
        </p:nvCxnSpPr>
        <p:spPr>
          <a:xfrm rot="10800000" flipV="1">
            <a:off x="3164693" y="2623537"/>
            <a:ext cx="939312" cy="1861963"/>
          </a:xfrm>
          <a:prstGeom prst="bentConnector2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꺾인 연결선 13"/>
          <p:cNvCxnSpPr>
            <a:stCxn id="9" idx="2"/>
            <a:endCxn id="5" idx="2"/>
          </p:cNvCxnSpPr>
          <p:nvPr/>
        </p:nvCxnSpPr>
        <p:spPr>
          <a:xfrm rot="5400000" flipH="1" flipV="1">
            <a:off x="6480425" y="2003379"/>
            <a:ext cx="8626" cy="5748943"/>
          </a:xfrm>
          <a:prstGeom prst="bentConnector3">
            <a:avLst>
              <a:gd name="adj1" fmla="val -2650128"/>
            </a:avLst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4451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/>
          <p:cNvSpPr/>
          <p:nvPr/>
        </p:nvSpPr>
        <p:spPr>
          <a:xfrm>
            <a:off x="325316" y="4973253"/>
            <a:ext cx="148470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spc="-800" smtClean="0">
                <a:solidFill>
                  <a:schemeClr val="bg1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05</a:t>
            </a:r>
            <a:endParaRPr lang="ko-KR" altLang="en-US" sz="9600" spc="-800" dirty="0">
              <a:solidFill>
                <a:schemeClr val="bg1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810018" y="5493669"/>
            <a:ext cx="455278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spc="-15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주요기능</a:t>
            </a:r>
            <a:r>
              <a:rPr lang="en-US" altLang="ko-KR" sz="3200" spc="-15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3200" spc="-15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충전</a:t>
            </a:r>
            <a:r>
              <a:rPr lang="en-US" altLang="ko-KR" sz="3200" spc="-15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3200" spc="-15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558800" y="5029200"/>
            <a:ext cx="40259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558800" y="445280"/>
            <a:ext cx="3420000" cy="4500000"/>
          </a:xfrm>
          <a:prstGeom prst="rect">
            <a:avLst/>
          </a:prstGeom>
        </p:spPr>
      </p:pic>
      <p:pic>
        <p:nvPicPr>
          <p:cNvPr id="3" name="그림 2"/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4086410" y="445280"/>
            <a:ext cx="3420000" cy="4500000"/>
          </a:xfrm>
          <a:prstGeom prst="rect">
            <a:avLst/>
          </a:prstGeom>
        </p:spPr>
      </p:pic>
      <p:pic>
        <p:nvPicPr>
          <p:cNvPr id="5" name="그림 4"/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7614020" y="445280"/>
            <a:ext cx="3420000" cy="4500000"/>
          </a:xfrm>
          <a:prstGeom prst="rect">
            <a:avLst/>
          </a:prstGeom>
        </p:spPr>
      </p:pic>
      <p:sp>
        <p:nvSpPr>
          <p:cNvPr id="6" name="타원 5"/>
          <p:cNvSpPr/>
          <p:nvPr/>
        </p:nvSpPr>
        <p:spPr>
          <a:xfrm>
            <a:off x="2337758" y="3351587"/>
            <a:ext cx="172528" cy="1639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ka-GE" dirty="0"/>
          </a:p>
        </p:txBody>
      </p:sp>
      <p:sp>
        <p:nvSpPr>
          <p:cNvPr id="9" name="타원 8"/>
          <p:cNvSpPr/>
          <p:nvPr/>
        </p:nvSpPr>
        <p:spPr>
          <a:xfrm>
            <a:off x="1903562" y="3351587"/>
            <a:ext cx="172528" cy="1639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ka-GE" dirty="0"/>
          </a:p>
        </p:txBody>
      </p:sp>
      <p:sp>
        <p:nvSpPr>
          <p:cNvPr id="13" name="직사각형 12"/>
          <p:cNvSpPr/>
          <p:nvPr/>
        </p:nvSpPr>
        <p:spPr>
          <a:xfrm>
            <a:off x="1636463" y="3472424"/>
            <a:ext cx="373492" cy="211055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a-GE"/>
          </a:p>
        </p:txBody>
      </p:sp>
      <p:sp>
        <p:nvSpPr>
          <p:cNvPr id="14" name="직사각형 13"/>
          <p:cNvSpPr/>
          <p:nvPr/>
        </p:nvSpPr>
        <p:spPr>
          <a:xfrm>
            <a:off x="2117565" y="3478484"/>
            <a:ext cx="328702" cy="179492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a-GE"/>
          </a:p>
        </p:txBody>
      </p:sp>
      <p:sp>
        <p:nvSpPr>
          <p:cNvPr id="15" name="직사각형 14"/>
          <p:cNvSpPr/>
          <p:nvPr/>
        </p:nvSpPr>
        <p:spPr>
          <a:xfrm>
            <a:off x="4372076" y="4480384"/>
            <a:ext cx="3003510" cy="384914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a-GE"/>
          </a:p>
        </p:txBody>
      </p:sp>
    </p:spTree>
    <p:extLst>
      <p:ext uri="{BB962C8B-B14F-4D97-AF65-F5344CB8AC3E}">
        <p14:creationId xmlns:p14="http://schemas.microsoft.com/office/powerpoint/2010/main" val="3512900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/>
          <p:cNvSpPr/>
          <p:nvPr/>
        </p:nvSpPr>
        <p:spPr>
          <a:xfrm>
            <a:off x="325316" y="4973253"/>
            <a:ext cx="148470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spc="-800" smtClean="0">
                <a:solidFill>
                  <a:schemeClr val="bg1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05</a:t>
            </a:r>
            <a:endParaRPr lang="ko-KR" altLang="en-US" sz="9600" spc="-800" dirty="0">
              <a:solidFill>
                <a:schemeClr val="bg1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810018" y="5493669"/>
            <a:ext cx="455278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spc="-15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주요기능</a:t>
            </a:r>
            <a:r>
              <a:rPr lang="en-US" altLang="ko-KR" sz="3200" spc="-15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3200" spc="-15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구매</a:t>
            </a:r>
            <a:r>
              <a:rPr lang="en-US" altLang="ko-KR" sz="3200" spc="-15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3200" spc="-15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558800" y="5029200"/>
            <a:ext cx="40259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558800" y="375976"/>
            <a:ext cx="3420000" cy="4500000"/>
          </a:xfrm>
          <a:prstGeom prst="rect">
            <a:avLst/>
          </a:prstGeom>
        </p:spPr>
      </p:pic>
      <p:pic>
        <p:nvPicPr>
          <p:cNvPr id="3" name="그림 2"/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4086410" y="375976"/>
            <a:ext cx="3420000" cy="450000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1110797" y="2895119"/>
            <a:ext cx="1122949" cy="421688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a-GE"/>
          </a:p>
        </p:txBody>
      </p:sp>
    </p:spTree>
    <p:extLst>
      <p:ext uri="{BB962C8B-B14F-4D97-AF65-F5344CB8AC3E}">
        <p14:creationId xmlns:p14="http://schemas.microsoft.com/office/powerpoint/2010/main" val="3092621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/>
          <p:cNvSpPr/>
          <p:nvPr/>
        </p:nvSpPr>
        <p:spPr>
          <a:xfrm>
            <a:off x="325316" y="4973253"/>
            <a:ext cx="148470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spc="-800" smtClean="0">
                <a:solidFill>
                  <a:schemeClr val="bg1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05</a:t>
            </a:r>
            <a:endParaRPr lang="ko-KR" altLang="en-US" sz="9600" spc="-800" dirty="0">
              <a:solidFill>
                <a:schemeClr val="bg1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810018" y="5493669"/>
            <a:ext cx="685835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spc="-15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주요기능 </a:t>
            </a:r>
            <a:r>
              <a:rPr lang="en-US" altLang="ko-KR" sz="3200" spc="-15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3200" spc="-15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구매내역 </a:t>
            </a:r>
            <a:r>
              <a:rPr lang="en-US" altLang="ko-KR" sz="3200" spc="-15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3200" spc="-15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유저</a:t>
            </a:r>
            <a:r>
              <a:rPr lang="en-US" altLang="ko-KR" sz="3200" spc="-15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sz="3200" spc="-15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ko-KR" altLang="en-US" sz="3200" spc="-15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558800" y="5029200"/>
            <a:ext cx="40259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558800" y="445280"/>
            <a:ext cx="5400000" cy="4500000"/>
          </a:xfrm>
          <a:prstGeom prst="rect">
            <a:avLst/>
          </a:prstGeom>
        </p:spPr>
      </p:pic>
      <p:pic>
        <p:nvPicPr>
          <p:cNvPr id="3" name="그림 2"/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053696" y="445280"/>
            <a:ext cx="5040000" cy="4500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6653719" y="661481"/>
            <a:ext cx="953311" cy="2140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a-GE"/>
          </a:p>
        </p:txBody>
      </p:sp>
    </p:spTree>
    <p:extLst>
      <p:ext uri="{BB962C8B-B14F-4D97-AF65-F5344CB8AC3E}">
        <p14:creationId xmlns:p14="http://schemas.microsoft.com/office/powerpoint/2010/main" val="2605307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/>
          <p:cNvSpPr/>
          <p:nvPr/>
        </p:nvSpPr>
        <p:spPr>
          <a:xfrm>
            <a:off x="325316" y="4973253"/>
            <a:ext cx="148470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spc="-800" smtClean="0">
                <a:solidFill>
                  <a:schemeClr val="bg1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05</a:t>
            </a:r>
            <a:endParaRPr lang="ko-KR" altLang="en-US" sz="9600" spc="-800" dirty="0">
              <a:solidFill>
                <a:schemeClr val="bg1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810018" y="5493669"/>
            <a:ext cx="685835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주요기능 </a:t>
            </a:r>
            <a:r>
              <a:rPr lang="en-US" altLang="ko-KR" sz="3200" spc="-15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3200" spc="-151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환불내역</a:t>
            </a:r>
            <a:r>
              <a:rPr lang="ko-KR" altLang="en-US" sz="3200" spc="-15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32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32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유저</a:t>
            </a:r>
            <a:r>
              <a:rPr lang="en-US" altLang="ko-KR" sz="32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sz="3200" spc="-15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ko-KR" altLang="en-US" sz="3200" spc="-15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558800" y="5029200"/>
            <a:ext cx="40259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558800" y="371043"/>
            <a:ext cx="8640000" cy="45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035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/>
          <p:cNvGrpSpPr/>
          <p:nvPr/>
        </p:nvGrpSpPr>
        <p:grpSpPr>
          <a:xfrm>
            <a:off x="900379" y="2951101"/>
            <a:ext cx="1028680" cy="1275300"/>
            <a:chOff x="1905414" y="2690380"/>
            <a:chExt cx="1248544" cy="1416032"/>
          </a:xfrm>
        </p:grpSpPr>
        <p:sp>
          <p:nvSpPr>
            <p:cNvPr id="18" name="타원 17"/>
            <p:cNvSpPr/>
            <p:nvPr/>
          </p:nvSpPr>
          <p:spPr>
            <a:xfrm>
              <a:off x="2305909" y="2690380"/>
              <a:ext cx="612410" cy="612410"/>
            </a:xfrm>
            <a:prstGeom prst="ellipse">
              <a:avLst/>
            </a:prstGeom>
            <a:solidFill>
              <a:srgbClr val="2F3773"/>
            </a:solidFill>
            <a:ln w="63500">
              <a:solidFill>
                <a:srgbClr val="7781C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3200" dirty="0">
                  <a:solidFill>
                    <a:schemeClr val="bg1"/>
                  </a:solidFill>
                  <a:latin typeface="나눔고딕OTF ExtraBold" panose="020D0904000000000000" pitchFamily="34" charset="-127"/>
                  <a:ea typeface="나눔고딕OTF ExtraBold" panose="020D0904000000000000" pitchFamily="34" charset="-127"/>
                </a:rPr>
                <a:t>1</a:t>
              </a:r>
              <a:endParaRPr lang="ko-KR" altLang="en-US" sz="3200" dirty="0">
                <a:solidFill>
                  <a:schemeClr val="bg1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endParaRPr>
            </a:p>
          </p:txBody>
        </p:sp>
        <p:sp>
          <p:nvSpPr>
            <p:cNvPr id="45" name="직사각형 44"/>
            <p:cNvSpPr/>
            <p:nvPr/>
          </p:nvSpPr>
          <p:spPr>
            <a:xfrm>
              <a:off x="1905414" y="3525453"/>
              <a:ext cx="1248544" cy="5809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800" b="1" spc="-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Part 1</a:t>
              </a:r>
              <a:endParaRPr lang="ko-KR" altLang="en-US" sz="2800" b="1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5" name="직사각형 4"/>
          <p:cNvSpPr/>
          <p:nvPr/>
        </p:nvSpPr>
        <p:spPr>
          <a:xfrm>
            <a:off x="5636566" y="514218"/>
            <a:ext cx="82586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ko-KR" altLang="en-US" sz="2800" b="1" spc="-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목차</a:t>
            </a:r>
            <a:endParaRPr lang="ko-KR" altLang="en-US" sz="2800" b="1" spc="-30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69" name="그룹 68"/>
          <p:cNvGrpSpPr/>
          <p:nvPr/>
        </p:nvGrpSpPr>
        <p:grpSpPr>
          <a:xfrm>
            <a:off x="3270027" y="2950102"/>
            <a:ext cx="1028680" cy="1276300"/>
            <a:chOff x="1905414" y="2689270"/>
            <a:chExt cx="1248544" cy="1417142"/>
          </a:xfrm>
        </p:grpSpPr>
        <p:sp>
          <p:nvSpPr>
            <p:cNvPr id="70" name="타원 69"/>
            <p:cNvSpPr/>
            <p:nvPr/>
          </p:nvSpPr>
          <p:spPr>
            <a:xfrm>
              <a:off x="2223479" y="2689270"/>
              <a:ext cx="612410" cy="612410"/>
            </a:xfrm>
            <a:prstGeom prst="ellipse">
              <a:avLst/>
            </a:prstGeom>
            <a:solidFill>
              <a:srgbClr val="2F3773"/>
            </a:solidFill>
            <a:ln w="63500">
              <a:solidFill>
                <a:srgbClr val="7781C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3200" smtClean="0">
                  <a:solidFill>
                    <a:schemeClr val="bg1"/>
                  </a:solidFill>
                  <a:latin typeface="나눔고딕OTF ExtraBold" panose="020D0904000000000000" pitchFamily="34" charset="-127"/>
                  <a:ea typeface="나눔고딕OTF ExtraBold" panose="020D0904000000000000" pitchFamily="34" charset="-127"/>
                </a:rPr>
                <a:t>2</a:t>
              </a:r>
              <a:endParaRPr lang="ko-KR" altLang="en-US" sz="3200" dirty="0">
                <a:solidFill>
                  <a:schemeClr val="bg1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endParaRPr>
            </a:p>
          </p:txBody>
        </p:sp>
        <p:sp>
          <p:nvSpPr>
            <p:cNvPr id="71" name="직사각형 70"/>
            <p:cNvSpPr/>
            <p:nvPr/>
          </p:nvSpPr>
          <p:spPr>
            <a:xfrm>
              <a:off x="1905414" y="3525453"/>
              <a:ext cx="1248544" cy="5809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800" b="1" spc="-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Part </a:t>
              </a:r>
              <a:r>
                <a:rPr lang="en-US" altLang="ko-KR" sz="2800" b="1" spc="-30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2</a:t>
              </a:r>
              <a:endParaRPr lang="ko-KR" altLang="en-US" sz="2800" b="1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87" name="그룹 86"/>
          <p:cNvGrpSpPr/>
          <p:nvPr/>
        </p:nvGrpSpPr>
        <p:grpSpPr>
          <a:xfrm>
            <a:off x="5636566" y="2950103"/>
            <a:ext cx="1028680" cy="1276299"/>
            <a:chOff x="1905414" y="2689271"/>
            <a:chExt cx="1248544" cy="1417141"/>
          </a:xfrm>
        </p:grpSpPr>
        <p:sp>
          <p:nvSpPr>
            <p:cNvPr id="88" name="타원 87"/>
            <p:cNvSpPr/>
            <p:nvPr/>
          </p:nvSpPr>
          <p:spPr>
            <a:xfrm>
              <a:off x="2223480" y="2689271"/>
              <a:ext cx="612410" cy="612410"/>
            </a:xfrm>
            <a:prstGeom prst="ellipse">
              <a:avLst/>
            </a:prstGeom>
            <a:solidFill>
              <a:srgbClr val="2F3773"/>
            </a:solidFill>
            <a:ln w="63500">
              <a:solidFill>
                <a:srgbClr val="7781C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3200" dirty="0">
                  <a:solidFill>
                    <a:schemeClr val="bg1"/>
                  </a:solidFill>
                  <a:latin typeface="나눔고딕OTF ExtraBold" panose="020D0904000000000000" pitchFamily="34" charset="-127"/>
                  <a:ea typeface="나눔고딕OTF ExtraBold" panose="020D0904000000000000" pitchFamily="34" charset="-127"/>
                </a:rPr>
                <a:t>3</a:t>
              </a:r>
              <a:endParaRPr lang="ko-KR" altLang="en-US" sz="3200" dirty="0">
                <a:solidFill>
                  <a:schemeClr val="bg1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endParaRPr>
            </a:p>
          </p:txBody>
        </p:sp>
        <p:sp>
          <p:nvSpPr>
            <p:cNvPr id="89" name="직사각형 88"/>
            <p:cNvSpPr/>
            <p:nvPr/>
          </p:nvSpPr>
          <p:spPr>
            <a:xfrm>
              <a:off x="1905414" y="3525453"/>
              <a:ext cx="1248544" cy="5809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800" b="1" spc="-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Part </a:t>
              </a:r>
              <a:r>
                <a:rPr lang="en-US" altLang="ko-KR" sz="2800" b="1" spc="-30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3</a:t>
              </a:r>
              <a:endParaRPr lang="ko-KR" altLang="en-US" sz="2800" b="1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93" name="그룹 92"/>
          <p:cNvGrpSpPr/>
          <p:nvPr/>
        </p:nvGrpSpPr>
        <p:grpSpPr>
          <a:xfrm>
            <a:off x="8060487" y="2941070"/>
            <a:ext cx="1028680" cy="1276299"/>
            <a:chOff x="1905414" y="2689271"/>
            <a:chExt cx="1248544" cy="1417141"/>
          </a:xfrm>
        </p:grpSpPr>
        <p:sp>
          <p:nvSpPr>
            <p:cNvPr id="94" name="타원 93"/>
            <p:cNvSpPr/>
            <p:nvPr/>
          </p:nvSpPr>
          <p:spPr>
            <a:xfrm>
              <a:off x="2263500" y="2689271"/>
              <a:ext cx="612410" cy="612410"/>
            </a:xfrm>
            <a:prstGeom prst="ellipse">
              <a:avLst/>
            </a:prstGeom>
            <a:solidFill>
              <a:srgbClr val="2F3773"/>
            </a:solidFill>
            <a:ln w="63500">
              <a:solidFill>
                <a:srgbClr val="7781C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3200" dirty="0">
                  <a:solidFill>
                    <a:schemeClr val="bg1"/>
                  </a:solidFill>
                  <a:latin typeface="나눔고딕OTF ExtraBold" panose="020D0904000000000000" pitchFamily="34" charset="-127"/>
                  <a:ea typeface="나눔고딕OTF ExtraBold" panose="020D0904000000000000" pitchFamily="34" charset="-127"/>
                </a:rPr>
                <a:t>4</a:t>
              </a:r>
              <a:endParaRPr lang="ko-KR" altLang="en-US" sz="3200" dirty="0">
                <a:solidFill>
                  <a:schemeClr val="bg1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endParaRPr>
            </a:p>
          </p:txBody>
        </p:sp>
        <p:sp>
          <p:nvSpPr>
            <p:cNvPr id="95" name="직사각형 94"/>
            <p:cNvSpPr/>
            <p:nvPr/>
          </p:nvSpPr>
          <p:spPr>
            <a:xfrm>
              <a:off x="1905414" y="3525453"/>
              <a:ext cx="1248544" cy="5809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800" b="1" spc="-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Part </a:t>
              </a:r>
              <a:r>
                <a:rPr lang="en-US" altLang="ko-KR" sz="2800" b="1" spc="-30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4</a:t>
              </a:r>
              <a:endParaRPr lang="ko-KR" altLang="en-US" sz="2800" b="1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99" name="그룹 98"/>
          <p:cNvGrpSpPr/>
          <p:nvPr/>
        </p:nvGrpSpPr>
        <p:grpSpPr>
          <a:xfrm>
            <a:off x="10139472" y="2950102"/>
            <a:ext cx="1028680" cy="1276299"/>
            <a:chOff x="1905414" y="2689271"/>
            <a:chExt cx="1248544" cy="1417141"/>
          </a:xfrm>
        </p:grpSpPr>
        <p:sp>
          <p:nvSpPr>
            <p:cNvPr id="100" name="타원 99"/>
            <p:cNvSpPr/>
            <p:nvPr/>
          </p:nvSpPr>
          <p:spPr>
            <a:xfrm>
              <a:off x="2223480" y="2689271"/>
              <a:ext cx="612410" cy="612410"/>
            </a:xfrm>
            <a:prstGeom prst="ellipse">
              <a:avLst/>
            </a:prstGeom>
            <a:solidFill>
              <a:srgbClr val="2F3773"/>
            </a:solidFill>
            <a:ln w="63500">
              <a:solidFill>
                <a:srgbClr val="7781C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3200" dirty="0">
                  <a:solidFill>
                    <a:schemeClr val="bg1"/>
                  </a:solidFill>
                  <a:latin typeface="나눔고딕OTF ExtraBold" panose="020D0904000000000000" pitchFamily="34" charset="-127"/>
                  <a:ea typeface="나눔고딕OTF ExtraBold" panose="020D0904000000000000" pitchFamily="34" charset="-127"/>
                </a:rPr>
                <a:t>5</a:t>
              </a:r>
              <a:endParaRPr lang="ko-KR" altLang="en-US" sz="3200" dirty="0">
                <a:solidFill>
                  <a:schemeClr val="bg1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endParaRPr>
            </a:p>
          </p:txBody>
        </p:sp>
        <p:sp>
          <p:nvSpPr>
            <p:cNvPr id="101" name="직사각형 100"/>
            <p:cNvSpPr/>
            <p:nvPr/>
          </p:nvSpPr>
          <p:spPr>
            <a:xfrm>
              <a:off x="1905414" y="3525453"/>
              <a:ext cx="1248544" cy="5809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800" b="1" spc="-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Part </a:t>
              </a:r>
              <a:r>
                <a:rPr lang="en-US" altLang="ko-KR" sz="2800" b="1" spc="-30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5</a:t>
              </a:r>
              <a:endParaRPr lang="ko-KR" altLang="en-US" sz="2800" b="1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577970" y="4226401"/>
            <a:ext cx="2130725" cy="552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132" name="TextBox 131"/>
          <p:cNvSpPr txBox="1"/>
          <p:nvPr/>
        </p:nvSpPr>
        <p:spPr>
          <a:xfrm>
            <a:off x="184858" y="4226401"/>
            <a:ext cx="259554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000" dirty="0" smtClean="0">
                <a:solidFill>
                  <a:schemeClr val="bg1"/>
                </a:solidFill>
                <a:latin typeface="나눔고딕코딩"/>
                <a:ea typeface="나눔고딕OTF ExtraBold" panose="020D0904000000000000" pitchFamily="34" charset="-127"/>
              </a:rPr>
              <a:t>기획 의도</a:t>
            </a:r>
            <a:endParaRPr lang="ko-KR" altLang="en-US" sz="2000" b="1" dirty="0">
              <a:solidFill>
                <a:schemeClr val="bg1"/>
              </a:solidFill>
              <a:latin typeface="나눔고딕코딩"/>
              <a:ea typeface="나눔고딕코딩"/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2486594" y="4227741"/>
            <a:ext cx="259554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000" dirty="0" smtClean="0">
                <a:solidFill>
                  <a:schemeClr val="bg1"/>
                </a:solidFill>
                <a:latin typeface="나눔고딕코딩"/>
                <a:ea typeface="나눔고딕OTF ExtraBold" panose="020D0904000000000000" pitchFamily="34" charset="-127"/>
              </a:rPr>
              <a:t>개발 도구 및 환경</a:t>
            </a:r>
            <a:endParaRPr lang="ko-KR" altLang="en-US" sz="2000" b="1" dirty="0">
              <a:solidFill>
                <a:schemeClr val="bg1"/>
              </a:solidFill>
              <a:latin typeface="나눔고딕코딩"/>
              <a:ea typeface="나눔고딕코딩"/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4949821" y="4226401"/>
            <a:ext cx="259554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000" dirty="0" smtClean="0">
                <a:solidFill>
                  <a:schemeClr val="bg1"/>
                </a:solidFill>
                <a:latin typeface="나눔고딕코딩"/>
                <a:ea typeface="나눔고딕OTF ExtraBold" panose="020D0904000000000000" pitchFamily="34" charset="-127"/>
              </a:rPr>
              <a:t>개발 팀원 및 일정 </a:t>
            </a:r>
            <a:endParaRPr lang="ko-KR" altLang="en-US" sz="2000" b="1" dirty="0">
              <a:solidFill>
                <a:schemeClr val="bg1"/>
              </a:solidFill>
              <a:latin typeface="나눔고딕코딩"/>
              <a:ea typeface="나눔고딕코딩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545366" y="4217370"/>
            <a:ext cx="216941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  <a:latin typeface="나눔고딕코딩"/>
                <a:ea typeface="나눔고딕OTF ExtraBold" panose="020D0904000000000000" pitchFamily="34" charset="-127"/>
              </a:rPr>
              <a:t>Web application </a:t>
            </a:r>
            <a:r>
              <a:rPr lang="ko-KR" altLang="en-US" dirty="0" smtClean="0">
                <a:solidFill>
                  <a:schemeClr val="bg1"/>
                </a:solidFill>
                <a:latin typeface="나눔고딕코딩"/>
                <a:ea typeface="나눔고딕OTF ExtraBold" panose="020D0904000000000000" pitchFamily="34" charset="-127"/>
              </a:rPr>
              <a:t>구성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37" name="TextBox 136"/>
          <p:cNvSpPr txBox="1"/>
          <p:nvPr/>
        </p:nvSpPr>
        <p:spPr>
          <a:xfrm>
            <a:off x="9561956" y="4217369"/>
            <a:ext cx="243738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000" dirty="0" smtClean="0">
                <a:solidFill>
                  <a:schemeClr val="bg1"/>
                </a:solidFill>
                <a:latin typeface="나눔고딕코딩"/>
                <a:ea typeface="나눔고딕OTF ExtraBold" panose="020D0904000000000000" pitchFamily="34" charset="-127"/>
              </a:rPr>
              <a:t>프로젝트 주요기능</a:t>
            </a:r>
            <a:endParaRPr lang="ko-KR" altLang="en-US" sz="2000" b="1" dirty="0">
              <a:solidFill>
                <a:schemeClr val="bg1"/>
              </a:solidFill>
              <a:latin typeface="나눔고딕코딩"/>
              <a:ea typeface="나눔고딕코딩"/>
            </a:endParaRPr>
          </a:p>
        </p:txBody>
      </p:sp>
    </p:spTree>
    <p:extLst>
      <p:ext uri="{BB962C8B-B14F-4D97-AF65-F5344CB8AC3E}">
        <p14:creationId xmlns:p14="http://schemas.microsoft.com/office/powerpoint/2010/main" val="1425260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/>
          <p:cNvSpPr/>
          <p:nvPr/>
        </p:nvSpPr>
        <p:spPr>
          <a:xfrm>
            <a:off x="325316" y="4973253"/>
            <a:ext cx="148470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spc="-800" smtClean="0">
                <a:solidFill>
                  <a:schemeClr val="bg1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05</a:t>
            </a:r>
            <a:endParaRPr lang="ko-KR" altLang="en-US" sz="9600" spc="-800" dirty="0">
              <a:solidFill>
                <a:schemeClr val="bg1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810018" y="5493669"/>
            <a:ext cx="541802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spc="-15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주요기능 </a:t>
            </a:r>
            <a:r>
              <a:rPr lang="en-US" altLang="ko-KR" sz="3200" spc="-15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3200" spc="-15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장바구니</a:t>
            </a:r>
            <a:r>
              <a:rPr lang="en-US" altLang="ko-KR" sz="3200" spc="-15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3200" spc="-15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558800" y="5029200"/>
            <a:ext cx="40259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558800" y="368372"/>
            <a:ext cx="3420000" cy="4500000"/>
          </a:xfrm>
          <a:prstGeom prst="rect">
            <a:avLst/>
          </a:prstGeom>
        </p:spPr>
      </p:pic>
      <p:pic>
        <p:nvPicPr>
          <p:cNvPr id="3" name="그림 2"/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4068649" y="368372"/>
            <a:ext cx="3420000" cy="4500000"/>
          </a:xfrm>
          <a:prstGeom prst="rect">
            <a:avLst/>
          </a:prstGeom>
        </p:spPr>
      </p:pic>
      <p:pic>
        <p:nvPicPr>
          <p:cNvPr id="5" name="그림 4"/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7578498" y="368372"/>
            <a:ext cx="3420000" cy="4500000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1145851" y="2731218"/>
            <a:ext cx="1122949" cy="421688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a-GE"/>
          </a:p>
        </p:txBody>
      </p:sp>
      <p:sp>
        <p:nvSpPr>
          <p:cNvPr id="9" name="직사각형 8"/>
          <p:cNvSpPr/>
          <p:nvPr/>
        </p:nvSpPr>
        <p:spPr>
          <a:xfrm>
            <a:off x="6754483" y="4532951"/>
            <a:ext cx="664234" cy="335421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a-GE"/>
          </a:p>
        </p:txBody>
      </p:sp>
      <p:cxnSp>
        <p:nvCxnSpPr>
          <p:cNvPr id="7" name="꺾인 연결선 6"/>
          <p:cNvCxnSpPr>
            <a:stCxn id="9" idx="2"/>
            <a:endCxn id="5" idx="2"/>
          </p:cNvCxnSpPr>
          <p:nvPr/>
        </p:nvCxnSpPr>
        <p:spPr>
          <a:xfrm rot="16200000" flipH="1">
            <a:off x="8187549" y="3767423"/>
            <a:ext cx="12700" cy="2201898"/>
          </a:xfrm>
          <a:prstGeom prst="bentConnector3">
            <a:avLst>
              <a:gd name="adj1" fmla="val 180000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248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/>
          <p:cNvSpPr/>
          <p:nvPr/>
        </p:nvSpPr>
        <p:spPr>
          <a:xfrm>
            <a:off x="325316" y="4973253"/>
            <a:ext cx="148470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spc="-800" smtClean="0">
                <a:solidFill>
                  <a:schemeClr val="bg1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05</a:t>
            </a:r>
            <a:endParaRPr lang="ko-KR" altLang="en-US" sz="9600" spc="-800" dirty="0">
              <a:solidFill>
                <a:schemeClr val="bg1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810018" y="5493669"/>
            <a:ext cx="545970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주요기능 </a:t>
            </a:r>
            <a:r>
              <a:rPr lang="en-US" altLang="ko-KR" sz="32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32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장바구니</a:t>
            </a:r>
            <a:r>
              <a:rPr lang="en-US" altLang="ko-KR" sz="32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3200" spc="-15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558800" y="5029200"/>
            <a:ext cx="40259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558800" y="367831"/>
            <a:ext cx="3420000" cy="4500000"/>
          </a:xfrm>
          <a:prstGeom prst="rect">
            <a:avLst/>
          </a:prstGeom>
        </p:spPr>
      </p:pic>
      <p:pic>
        <p:nvPicPr>
          <p:cNvPr id="3" name="그림 2"/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4075737" y="367831"/>
            <a:ext cx="3420000" cy="4500000"/>
          </a:xfrm>
          <a:prstGeom prst="rect">
            <a:avLst/>
          </a:prstGeom>
        </p:spPr>
      </p:pic>
      <p:pic>
        <p:nvPicPr>
          <p:cNvPr id="6" name="그림 5"/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7592674" y="367831"/>
            <a:ext cx="3420000" cy="4500000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2579299" y="3395451"/>
            <a:ext cx="698740" cy="421688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a-GE"/>
          </a:p>
        </p:txBody>
      </p:sp>
      <p:cxnSp>
        <p:nvCxnSpPr>
          <p:cNvPr id="13" name="꺾인 연결선 12"/>
          <p:cNvCxnSpPr>
            <a:stCxn id="8" idx="0"/>
          </p:cNvCxnSpPr>
          <p:nvPr/>
        </p:nvCxnSpPr>
        <p:spPr>
          <a:xfrm rot="5400000" flipH="1" flipV="1">
            <a:off x="2570194" y="3032664"/>
            <a:ext cx="721262" cy="4312"/>
          </a:xfrm>
          <a:prstGeom prst="bentConnector3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2734574" y="2674189"/>
            <a:ext cx="19409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10317192" y="4506525"/>
            <a:ext cx="738612" cy="421688"/>
          </a:xfrm>
          <a:prstGeom prst="rect">
            <a:avLst/>
          </a:prstGeom>
          <a:noFill/>
          <a:ln w="28575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a-GE"/>
          </a:p>
        </p:txBody>
      </p:sp>
      <p:sp>
        <p:nvSpPr>
          <p:cNvPr id="20" name="직사각형 19"/>
          <p:cNvSpPr/>
          <p:nvPr/>
        </p:nvSpPr>
        <p:spPr>
          <a:xfrm>
            <a:off x="1199072" y="2084236"/>
            <a:ext cx="1172420" cy="719349"/>
          </a:xfrm>
          <a:prstGeom prst="rect">
            <a:avLst/>
          </a:prstGeom>
          <a:noFill/>
          <a:ln w="28575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a-GE"/>
          </a:p>
        </p:txBody>
      </p:sp>
      <p:cxnSp>
        <p:nvCxnSpPr>
          <p:cNvPr id="21" name="구부러진 연결선 20"/>
          <p:cNvCxnSpPr>
            <a:stCxn id="20" idx="0"/>
            <a:endCxn id="6" idx="0"/>
          </p:cNvCxnSpPr>
          <p:nvPr/>
        </p:nvCxnSpPr>
        <p:spPr>
          <a:xfrm rot="5400000" flipH="1" flipV="1">
            <a:off x="4685776" y="-2532662"/>
            <a:ext cx="1716405" cy="7517392"/>
          </a:xfrm>
          <a:prstGeom prst="curvedConnector3">
            <a:avLst>
              <a:gd name="adj1" fmla="val 113319"/>
            </a:avLst>
          </a:prstGeom>
          <a:ln w="28575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687069" y="3135030"/>
            <a:ext cx="1122949" cy="421688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a-GE"/>
          </a:p>
        </p:txBody>
      </p:sp>
    </p:spTree>
    <p:extLst>
      <p:ext uri="{BB962C8B-B14F-4D97-AF65-F5344CB8AC3E}">
        <p14:creationId xmlns:p14="http://schemas.microsoft.com/office/powerpoint/2010/main" val="1885772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/>
          <p:cNvSpPr/>
          <p:nvPr/>
        </p:nvSpPr>
        <p:spPr>
          <a:xfrm>
            <a:off x="325316" y="4973253"/>
            <a:ext cx="148470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spc="-800" smtClean="0">
                <a:solidFill>
                  <a:schemeClr val="bg1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05</a:t>
            </a:r>
            <a:endParaRPr lang="ko-KR" altLang="en-US" sz="9600" spc="-800" dirty="0">
              <a:solidFill>
                <a:schemeClr val="bg1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810018" y="5493669"/>
            <a:ext cx="5459700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주요기능 </a:t>
            </a:r>
            <a:r>
              <a:rPr lang="en-US" altLang="ko-KR" sz="32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32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장바구니</a:t>
            </a:r>
            <a:r>
              <a:rPr lang="en-US" altLang="ko-KR" sz="32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3200" spc="-15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3200" spc="-15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ko-KR" altLang="en-US" sz="3200" spc="-15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558800" y="5029200"/>
            <a:ext cx="40259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7601424" y="431293"/>
            <a:ext cx="3420000" cy="4500000"/>
          </a:xfrm>
          <a:prstGeom prst="rect">
            <a:avLst/>
          </a:prstGeom>
        </p:spPr>
      </p:pic>
      <p:pic>
        <p:nvPicPr>
          <p:cNvPr id="3" name="그림 2"/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4080112" y="431293"/>
            <a:ext cx="3420000" cy="4500000"/>
          </a:xfrm>
          <a:prstGeom prst="rect">
            <a:avLst/>
          </a:prstGeom>
        </p:spPr>
      </p:pic>
      <p:pic>
        <p:nvPicPr>
          <p:cNvPr id="7" name="그림 6"/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58800" y="431293"/>
            <a:ext cx="3420000" cy="4500000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3280060" y="3197045"/>
            <a:ext cx="698740" cy="538194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a-GE"/>
          </a:p>
        </p:txBody>
      </p:sp>
      <p:cxnSp>
        <p:nvCxnSpPr>
          <p:cNvPr id="9" name="꺾인 연결선 8"/>
          <p:cNvCxnSpPr>
            <a:stCxn id="8" idx="0"/>
          </p:cNvCxnSpPr>
          <p:nvPr/>
        </p:nvCxnSpPr>
        <p:spPr>
          <a:xfrm rot="16200000" flipV="1">
            <a:off x="3101730" y="2669345"/>
            <a:ext cx="264064" cy="791336"/>
          </a:xfrm>
          <a:prstGeom prst="bentConnector2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626684" y="4115429"/>
            <a:ext cx="1122949" cy="421688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a-GE"/>
          </a:p>
        </p:txBody>
      </p:sp>
    </p:spTree>
    <p:extLst>
      <p:ext uri="{BB962C8B-B14F-4D97-AF65-F5344CB8AC3E}">
        <p14:creationId xmlns:p14="http://schemas.microsoft.com/office/powerpoint/2010/main" val="1859166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/>
          <p:cNvSpPr/>
          <p:nvPr/>
        </p:nvSpPr>
        <p:spPr>
          <a:xfrm>
            <a:off x="325316" y="4973253"/>
            <a:ext cx="148470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spc="-800" smtClean="0">
                <a:solidFill>
                  <a:schemeClr val="bg1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05</a:t>
            </a:r>
            <a:endParaRPr lang="ko-KR" altLang="en-US" sz="9600" spc="-800" dirty="0">
              <a:solidFill>
                <a:schemeClr val="bg1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810018" y="5493669"/>
            <a:ext cx="815627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spc="-15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주요기능 </a:t>
            </a:r>
            <a:r>
              <a:rPr lang="en-US" altLang="ko-KR" sz="3200" spc="-15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3200" spc="-151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내정보</a:t>
            </a:r>
            <a:r>
              <a:rPr lang="ko-KR" altLang="en-US" sz="3200" spc="-15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3200" spc="-15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3200" spc="-15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회원정보 수정</a:t>
            </a:r>
            <a:r>
              <a:rPr lang="en-US" altLang="ko-KR" sz="3200" spc="-15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sz="3200" spc="-15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ko-KR" altLang="en-US" sz="3200" spc="-15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558800" y="5029200"/>
            <a:ext cx="40259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558800" y="369633"/>
            <a:ext cx="3420000" cy="4500000"/>
          </a:xfrm>
          <a:prstGeom prst="rect">
            <a:avLst/>
          </a:prstGeom>
        </p:spPr>
      </p:pic>
      <p:pic>
        <p:nvPicPr>
          <p:cNvPr id="3" name="그림 2"/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4084476" y="369633"/>
            <a:ext cx="3420000" cy="4500000"/>
          </a:xfrm>
          <a:prstGeom prst="rect">
            <a:avLst/>
          </a:prstGeom>
        </p:spPr>
      </p:pic>
      <p:pic>
        <p:nvPicPr>
          <p:cNvPr id="5" name="그림 4"/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7610152" y="369633"/>
            <a:ext cx="3420000" cy="4500000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1587260" y="4143043"/>
            <a:ext cx="801484" cy="584232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a-GE"/>
          </a:p>
        </p:txBody>
      </p:sp>
      <p:sp>
        <p:nvSpPr>
          <p:cNvPr id="9" name="직사각형 8"/>
          <p:cNvSpPr/>
          <p:nvPr/>
        </p:nvSpPr>
        <p:spPr>
          <a:xfrm>
            <a:off x="4827916" y="2941608"/>
            <a:ext cx="1736786" cy="500332"/>
          </a:xfrm>
          <a:prstGeom prst="rect">
            <a:avLst/>
          </a:prstGeom>
          <a:noFill/>
          <a:ln w="28575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a-GE"/>
          </a:p>
        </p:txBody>
      </p:sp>
      <p:sp>
        <p:nvSpPr>
          <p:cNvPr id="10" name="직사각형 9"/>
          <p:cNvSpPr/>
          <p:nvPr/>
        </p:nvSpPr>
        <p:spPr>
          <a:xfrm>
            <a:off x="8387750" y="3027871"/>
            <a:ext cx="1736786" cy="508959"/>
          </a:xfrm>
          <a:prstGeom prst="rect">
            <a:avLst/>
          </a:prstGeom>
          <a:noFill/>
          <a:ln w="28575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a-GE"/>
          </a:p>
        </p:txBody>
      </p:sp>
    </p:spTree>
    <p:extLst>
      <p:ext uri="{BB962C8B-B14F-4D97-AF65-F5344CB8AC3E}">
        <p14:creationId xmlns:p14="http://schemas.microsoft.com/office/powerpoint/2010/main" val="2904179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/>
          <p:cNvSpPr/>
          <p:nvPr/>
        </p:nvSpPr>
        <p:spPr>
          <a:xfrm>
            <a:off x="325316" y="4973253"/>
            <a:ext cx="148470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spc="-800" smtClean="0">
                <a:solidFill>
                  <a:schemeClr val="bg1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05</a:t>
            </a:r>
            <a:endParaRPr lang="ko-KR" altLang="en-US" sz="9600" spc="-800" dirty="0">
              <a:solidFill>
                <a:schemeClr val="bg1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810018" y="5493669"/>
            <a:ext cx="790646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주요기능 </a:t>
            </a:r>
            <a:r>
              <a:rPr lang="en-US" altLang="ko-KR" sz="32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3200" spc="-151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내정보</a:t>
            </a:r>
            <a:r>
              <a:rPr lang="ko-KR" altLang="en-US" sz="32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32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3200" spc="-15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비밀번호변경</a:t>
            </a:r>
            <a:r>
              <a:rPr lang="en-US" altLang="ko-KR" sz="3200" spc="-15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3200" spc="-15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558800" y="5029200"/>
            <a:ext cx="40259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558800" y="377184"/>
            <a:ext cx="3420000" cy="4500000"/>
          </a:xfrm>
          <a:prstGeom prst="rect">
            <a:avLst/>
          </a:prstGeom>
        </p:spPr>
      </p:pic>
      <p:pic>
        <p:nvPicPr>
          <p:cNvPr id="3" name="그림 2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4109097" y="377183"/>
            <a:ext cx="3420000" cy="4500000"/>
          </a:xfrm>
          <a:prstGeom prst="rect">
            <a:avLst/>
          </a:prstGeom>
        </p:spPr>
      </p:pic>
      <p:pic>
        <p:nvPicPr>
          <p:cNvPr id="5" name="그림 4"/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7659394" y="377183"/>
            <a:ext cx="3420000" cy="4500000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2424023" y="4169604"/>
            <a:ext cx="801484" cy="584232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a-GE"/>
          </a:p>
        </p:txBody>
      </p:sp>
    </p:spTree>
    <p:extLst>
      <p:ext uri="{BB962C8B-B14F-4D97-AF65-F5344CB8AC3E}">
        <p14:creationId xmlns:p14="http://schemas.microsoft.com/office/powerpoint/2010/main" val="1856372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/>
          <p:cNvSpPr/>
          <p:nvPr/>
        </p:nvSpPr>
        <p:spPr>
          <a:xfrm>
            <a:off x="325316" y="4973253"/>
            <a:ext cx="148470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spc="-800" smtClean="0">
                <a:solidFill>
                  <a:schemeClr val="bg1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05</a:t>
            </a:r>
            <a:endParaRPr lang="ko-KR" altLang="en-US" sz="9600" spc="-800" dirty="0">
              <a:solidFill>
                <a:schemeClr val="bg1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810018" y="5493669"/>
            <a:ext cx="712445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spc="-15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주요기능</a:t>
            </a:r>
            <a:r>
              <a:rPr lang="en-US" altLang="ko-KR" sz="3200" spc="-15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3200" spc="-151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내정보</a:t>
            </a:r>
            <a:r>
              <a:rPr lang="ko-KR" altLang="en-US" sz="3200" spc="-15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3200" spc="-15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3200" spc="-15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회원탈퇴</a:t>
            </a:r>
            <a:r>
              <a:rPr lang="en-US" altLang="ko-KR" sz="3200" spc="-15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sz="3200" spc="-15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ko-KR" altLang="en-US" sz="3200" spc="-15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558800" y="5029200"/>
            <a:ext cx="40259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558800" y="445280"/>
            <a:ext cx="3420000" cy="4500000"/>
          </a:xfrm>
          <a:prstGeom prst="rect">
            <a:avLst/>
          </a:prstGeom>
        </p:spPr>
      </p:pic>
      <p:pic>
        <p:nvPicPr>
          <p:cNvPr id="5" name="그림 4"/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4083357" y="445280"/>
            <a:ext cx="3420000" cy="450000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3281873" y="2931256"/>
            <a:ext cx="801484" cy="584232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a-GE"/>
          </a:p>
        </p:txBody>
      </p:sp>
    </p:spTree>
    <p:extLst>
      <p:ext uri="{BB962C8B-B14F-4D97-AF65-F5344CB8AC3E}">
        <p14:creationId xmlns:p14="http://schemas.microsoft.com/office/powerpoint/2010/main" val="3002639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/>
          <p:cNvSpPr/>
          <p:nvPr/>
        </p:nvSpPr>
        <p:spPr>
          <a:xfrm>
            <a:off x="325316" y="4973253"/>
            <a:ext cx="148470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spc="-800" smtClean="0">
                <a:solidFill>
                  <a:schemeClr val="bg1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05</a:t>
            </a:r>
            <a:endParaRPr lang="ko-KR" altLang="en-US" sz="9600" spc="-800" dirty="0">
              <a:solidFill>
                <a:schemeClr val="bg1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810018" y="5493669"/>
            <a:ext cx="783111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주요기능</a:t>
            </a:r>
            <a:r>
              <a:rPr lang="en-US" altLang="ko-KR" sz="32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3200" spc="-151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영화목록</a:t>
            </a:r>
            <a:r>
              <a:rPr lang="ko-KR" altLang="en-US" sz="32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32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3200" spc="-151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관리자메인</a:t>
            </a:r>
            <a:r>
              <a:rPr lang="en-US" altLang="ko-KR" sz="32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sz="3200" spc="-15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ko-KR" altLang="en-US" sz="3200" spc="-15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558800" y="5029200"/>
            <a:ext cx="40259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/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558800" y="296966"/>
            <a:ext cx="5760000" cy="4500000"/>
          </a:xfrm>
          <a:prstGeom prst="rect">
            <a:avLst/>
          </a:prstGeom>
        </p:spPr>
      </p:pic>
      <p:pic>
        <p:nvPicPr>
          <p:cNvPr id="2" name="그림 1"/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426200" y="296966"/>
            <a:ext cx="5400000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143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/>
          <p:cNvSpPr/>
          <p:nvPr/>
        </p:nvSpPr>
        <p:spPr>
          <a:xfrm>
            <a:off x="325316" y="4973253"/>
            <a:ext cx="148470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spc="-800" smtClean="0">
                <a:solidFill>
                  <a:schemeClr val="bg1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05</a:t>
            </a:r>
            <a:endParaRPr lang="ko-KR" altLang="en-US" sz="9600" spc="-800" dirty="0">
              <a:solidFill>
                <a:schemeClr val="bg1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810018" y="5493669"/>
            <a:ext cx="545970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spc="-15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주요기능</a:t>
            </a:r>
            <a:r>
              <a:rPr lang="en-US" altLang="ko-KR" sz="3200" spc="-15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3200" spc="-151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영화등록</a:t>
            </a:r>
            <a:r>
              <a:rPr lang="en-US" altLang="ko-KR" sz="32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sz="3200" spc="-15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ko-KR" altLang="en-US" sz="3200" spc="-15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558800" y="5029200"/>
            <a:ext cx="40259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558800" y="375011"/>
            <a:ext cx="3420000" cy="4500000"/>
          </a:xfrm>
          <a:prstGeom prst="rect">
            <a:avLst/>
          </a:prstGeom>
        </p:spPr>
      </p:pic>
      <p:pic>
        <p:nvPicPr>
          <p:cNvPr id="3" name="그림 2"/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4060729" y="375011"/>
            <a:ext cx="3420000" cy="4500000"/>
          </a:xfrm>
          <a:prstGeom prst="rect">
            <a:avLst/>
          </a:prstGeom>
        </p:spPr>
      </p:pic>
      <p:pic>
        <p:nvPicPr>
          <p:cNvPr id="5" name="그림 4"/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7562658" y="375011"/>
            <a:ext cx="3420000" cy="4500000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3329795" y="4451229"/>
            <a:ext cx="289227" cy="363899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a-GE"/>
          </a:p>
        </p:txBody>
      </p:sp>
    </p:spTree>
    <p:extLst>
      <p:ext uri="{BB962C8B-B14F-4D97-AF65-F5344CB8AC3E}">
        <p14:creationId xmlns:p14="http://schemas.microsoft.com/office/powerpoint/2010/main" val="2179940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/>
          <p:cNvSpPr/>
          <p:nvPr/>
        </p:nvSpPr>
        <p:spPr>
          <a:xfrm>
            <a:off x="325316" y="4973253"/>
            <a:ext cx="148470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spc="-800" smtClean="0">
                <a:solidFill>
                  <a:schemeClr val="bg1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05</a:t>
            </a:r>
            <a:endParaRPr lang="ko-KR" altLang="en-US" sz="9600" spc="-800" dirty="0">
              <a:solidFill>
                <a:schemeClr val="bg1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810018" y="5493669"/>
            <a:ext cx="545970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주요기능</a:t>
            </a:r>
            <a:r>
              <a:rPr lang="en-US" altLang="ko-KR" sz="32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3200" spc="-151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영화관리</a:t>
            </a:r>
            <a:r>
              <a:rPr lang="en-US" altLang="ko-KR" sz="3200" spc="-15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sz="3200" spc="-15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ko-KR" altLang="en-US" sz="3200" spc="-15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558800" y="5019472"/>
            <a:ext cx="40259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558800" y="377185"/>
            <a:ext cx="3420000" cy="4500000"/>
          </a:xfrm>
          <a:prstGeom prst="rect">
            <a:avLst/>
          </a:prstGeom>
        </p:spPr>
      </p:pic>
      <p:pic>
        <p:nvPicPr>
          <p:cNvPr id="3" name="그림 2"/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4050933" y="377185"/>
            <a:ext cx="3420000" cy="4500000"/>
          </a:xfrm>
          <a:prstGeom prst="rect">
            <a:avLst/>
          </a:prstGeom>
        </p:spPr>
      </p:pic>
      <p:pic>
        <p:nvPicPr>
          <p:cNvPr id="5" name="그림 4"/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7543066" y="377185"/>
            <a:ext cx="3420000" cy="45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125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/>
          <p:cNvSpPr/>
          <p:nvPr/>
        </p:nvSpPr>
        <p:spPr>
          <a:xfrm>
            <a:off x="325316" y="4973253"/>
            <a:ext cx="148470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spc="-800" smtClean="0">
                <a:solidFill>
                  <a:schemeClr val="bg1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05</a:t>
            </a:r>
            <a:endParaRPr lang="ko-KR" altLang="en-US" sz="9600" spc="-800" dirty="0">
              <a:solidFill>
                <a:schemeClr val="bg1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810018" y="5493669"/>
            <a:ext cx="558460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주요기능</a:t>
            </a:r>
            <a:r>
              <a:rPr lang="en-US" altLang="ko-KR" sz="32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3200" spc="-151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영화관리</a:t>
            </a:r>
            <a:r>
              <a:rPr lang="en-US" altLang="ko-KR" sz="3200" spc="-15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sz="3200" spc="-15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ko-KR" altLang="en-US" sz="3200" spc="-15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558800" y="5029200"/>
            <a:ext cx="40259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4097350" y="392383"/>
            <a:ext cx="3420000" cy="4500000"/>
          </a:xfrm>
          <a:prstGeom prst="rect">
            <a:avLst/>
          </a:prstGeom>
        </p:spPr>
      </p:pic>
      <p:pic>
        <p:nvPicPr>
          <p:cNvPr id="3" name="그림 2"/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39144" y="392383"/>
            <a:ext cx="3420000" cy="4500000"/>
          </a:xfrm>
          <a:prstGeom prst="rect">
            <a:avLst/>
          </a:prstGeom>
        </p:spPr>
      </p:pic>
      <p:pic>
        <p:nvPicPr>
          <p:cNvPr id="5" name="그림 4"/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8219781" y="367459"/>
            <a:ext cx="3420000" cy="45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767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/>
          <p:cNvSpPr/>
          <p:nvPr/>
        </p:nvSpPr>
        <p:spPr>
          <a:xfrm>
            <a:off x="325316" y="4973253"/>
            <a:ext cx="147027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spc="-800" dirty="0">
                <a:solidFill>
                  <a:schemeClr val="bg1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01</a:t>
            </a:r>
            <a:endParaRPr lang="ko-KR" altLang="en-US" sz="9600" spc="-800" dirty="0">
              <a:solidFill>
                <a:schemeClr val="bg1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634359" y="5493669"/>
            <a:ext cx="308199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spc="-15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PART1 </a:t>
            </a:r>
            <a:r>
              <a:rPr lang="ko-KR" altLang="en-US" sz="3200" spc="-15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기획의도</a:t>
            </a:r>
            <a:endParaRPr lang="ko-KR" altLang="en-US" sz="3200" spc="-15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558800" y="5029200"/>
            <a:ext cx="40259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325315" y="346281"/>
            <a:ext cx="1148723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3200" spc="-15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ko-KR" altLang="en-US" sz="3200" spc="-15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" name="그림 1"/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036" y="425129"/>
            <a:ext cx="5400000" cy="4500000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6176757" y="425129"/>
            <a:ext cx="5251438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spc="-151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영화정보를</a:t>
            </a:r>
            <a:r>
              <a:rPr lang="ko-KR" altLang="en-US" sz="3200" spc="-15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제공함과 동시에</a:t>
            </a:r>
            <a:endParaRPr lang="en-US" altLang="ko-KR" sz="3200" spc="-151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3200" spc="-15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유저들의 성향에 따른 영화를</a:t>
            </a:r>
            <a:endParaRPr lang="en-US" altLang="ko-KR" sz="3200" spc="-151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3200" spc="-15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추천하고 판매하는 사이트</a:t>
            </a:r>
            <a:endParaRPr lang="en-US" altLang="ko-KR" sz="3200" spc="-151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67668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/>
          <p:cNvSpPr/>
          <p:nvPr/>
        </p:nvSpPr>
        <p:spPr>
          <a:xfrm>
            <a:off x="325316" y="4973253"/>
            <a:ext cx="148470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spc="-800" smtClean="0">
                <a:solidFill>
                  <a:schemeClr val="bg1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05</a:t>
            </a:r>
            <a:endParaRPr lang="ko-KR" altLang="en-US" sz="9600" spc="-800" dirty="0">
              <a:solidFill>
                <a:schemeClr val="bg1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810018" y="5493669"/>
            <a:ext cx="558460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주요기능</a:t>
            </a:r>
            <a:r>
              <a:rPr lang="en-US" altLang="ko-KR" sz="32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3200" spc="-151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영화관리</a:t>
            </a:r>
            <a:r>
              <a:rPr lang="en-US" altLang="ko-KR" sz="3200" spc="-15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sz="3200" spc="-15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ko-KR" altLang="en-US" sz="3200" spc="-15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558800" y="5029200"/>
            <a:ext cx="40259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558800" y="403970"/>
            <a:ext cx="5400000" cy="4500000"/>
          </a:xfrm>
          <a:prstGeom prst="rect">
            <a:avLst/>
          </a:prstGeom>
        </p:spPr>
      </p:pic>
      <p:pic>
        <p:nvPicPr>
          <p:cNvPr id="3" name="그림 2"/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268832" y="403970"/>
            <a:ext cx="5400000" cy="450000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2549905" y="3078389"/>
            <a:ext cx="708895" cy="363899"/>
          </a:xfrm>
          <a:prstGeom prst="rect">
            <a:avLst/>
          </a:prstGeom>
          <a:noFill/>
          <a:ln w="28575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a-GE"/>
          </a:p>
        </p:txBody>
      </p:sp>
      <p:sp>
        <p:nvSpPr>
          <p:cNvPr id="8" name="직사각형 7"/>
          <p:cNvSpPr/>
          <p:nvPr/>
        </p:nvSpPr>
        <p:spPr>
          <a:xfrm>
            <a:off x="8259937" y="4513695"/>
            <a:ext cx="708895" cy="363899"/>
          </a:xfrm>
          <a:prstGeom prst="rect">
            <a:avLst/>
          </a:prstGeom>
          <a:noFill/>
          <a:ln w="28575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a-GE"/>
          </a:p>
        </p:txBody>
      </p:sp>
    </p:spTree>
    <p:extLst>
      <p:ext uri="{BB962C8B-B14F-4D97-AF65-F5344CB8AC3E}">
        <p14:creationId xmlns:p14="http://schemas.microsoft.com/office/powerpoint/2010/main" val="2310439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/>
          <p:cNvSpPr/>
          <p:nvPr/>
        </p:nvSpPr>
        <p:spPr>
          <a:xfrm>
            <a:off x="325316" y="4973253"/>
            <a:ext cx="148470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spc="-800" smtClean="0">
                <a:solidFill>
                  <a:schemeClr val="bg1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05</a:t>
            </a:r>
            <a:endParaRPr lang="ko-KR" altLang="en-US" sz="9600" spc="-800" dirty="0">
              <a:solidFill>
                <a:schemeClr val="bg1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810018" y="5493669"/>
            <a:ext cx="545970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주요기능</a:t>
            </a:r>
            <a:r>
              <a:rPr lang="en-US" altLang="ko-KR" sz="3200" spc="-15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3200" spc="-15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회원관리</a:t>
            </a:r>
            <a:r>
              <a:rPr lang="en-US" altLang="ko-KR" sz="3200" spc="-15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sz="3200" spc="-15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ko-KR" altLang="en-US" sz="3200" spc="-15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558800" y="5019472"/>
            <a:ext cx="40259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558800" y="416096"/>
            <a:ext cx="3420000" cy="4500000"/>
          </a:xfrm>
          <a:prstGeom prst="rect">
            <a:avLst/>
          </a:prstGeom>
        </p:spPr>
      </p:pic>
      <p:pic>
        <p:nvPicPr>
          <p:cNvPr id="3" name="그림 2"/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4092146" y="416096"/>
            <a:ext cx="3420000" cy="4500000"/>
          </a:xfrm>
          <a:prstGeom prst="rect">
            <a:avLst/>
          </a:prstGeom>
        </p:spPr>
      </p:pic>
      <p:pic>
        <p:nvPicPr>
          <p:cNvPr id="5" name="그림 4"/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7625492" y="416096"/>
            <a:ext cx="3420000" cy="4500000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3416060" y="2553419"/>
            <a:ext cx="370936" cy="294626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a-GE"/>
          </a:p>
        </p:txBody>
      </p:sp>
      <p:sp>
        <p:nvSpPr>
          <p:cNvPr id="9" name="직사각형 8"/>
          <p:cNvSpPr/>
          <p:nvPr/>
        </p:nvSpPr>
        <p:spPr>
          <a:xfrm>
            <a:off x="5190225" y="4318959"/>
            <a:ext cx="485955" cy="408316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a-GE"/>
          </a:p>
        </p:txBody>
      </p:sp>
    </p:spTree>
    <p:extLst>
      <p:ext uri="{BB962C8B-B14F-4D97-AF65-F5344CB8AC3E}">
        <p14:creationId xmlns:p14="http://schemas.microsoft.com/office/powerpoint/2010/main" val="2842980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/>
          <p:cNvSpPr/>
          <p:nvPr/>
        </p:nvSpPr>
        <p:spPr>
          <a:xfrm>
            <a:off x="325316" y="4973253"/>
            <a:ext cx="148470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spc="-800" smtClean="0">
                <a:solidFill>
                  <a:schemeClr val="bg1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05</a:t>
            </a:r>
            <a:endParaRPr lang="ko-KR" altLang="en-US" sz="9600" spc="-800" dirty="0">
              <a:solidFill>
                <a:schemeClr val="bg1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810018" y="5493669"/>
            <a:ext cx="562628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주요기능</a:t>
            </a:r>
            <a:r>
              <a:rPr lang="en-US" altLang="ko-KR" sz="3200" spc="-15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3200" spc="-151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환불관리</a:t>
            </a:r>
            <a:r>
              <a:rPr lang="en-US" altLang="ko-KR" sz="3200" spc="-15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sz="3200" spc="-15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ko-KR" altLang="en-US" sz="3200" spc="-15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558800" y="5029200"/>
            <a:ext cx="40259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558800" y="445280"/>
            <a:ext cx="5400000" cy="4500000"/>
          </a:xfrm>
          <a:prstGeom prst="rect">
            <a:avLst/>
          </a:prstGeom>
        </p:spPr>
      </p:pic>
      <p:pic>
        <p:nvPicPr>
          <p:cNvPr id="3" name="그림 2"/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050151" y="445280"/>
            <a:ext cx="5400000" cy="45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144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/>
          <p:cNvSpPr/>
          <p:nvPr/>
        </p:nvSpPr>
        <p:spPr>
          <a:xfrm>
            <a:off x="325316" y="4973253"/>
            <a:ext cx="148470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spc="-800" smtClean="0">
                <a:solidFill>
                  <a:schemeClr val="bg1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05</a:t>
            </a:r>
            <a:endParaRPr lang="ko-KR" altLang="en-US" sz="9600" spc="-800" dirty="0">
              <a:solidFill>
                <a:schemeClr val="bg1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810018" y="5493669"/>
            <a:ext cx="816108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주요기능</a:t>
            </a:r>
            <a:r>
              <a:rPr lang="en-US" altLang="ko-KR" sz="3200" spc="-15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3200" spc="-151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환불관리</a:t>
            </a:r>
            <a:r>
              <a:rPr lang="ko-KR" altLang="en-US" sz="3200" spc="-15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3200" spc="-15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3200" spc="-15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관리자</a:t>
            </a:r>
            <a:r>
              <a:rPr lang="en-US" altLang="ko-KR" sz="3200" spc="-15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3200" spc="-15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유저</a:t>
            </a:r>
            <a:r>
              <a:rPr lang="en-US" altLang="ko-KR" sz="3200" spc="-15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sz="3200" spc="-15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ko-KR" altLang="en-US" sz="3200" spc="-15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558800" y="5029200"/>
            <a:ext cx="40259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558800" y="445280"/>
            <a:ext cx="5760000" cy="4500000"/>
          </a:xfrm>
          <a:prstGeom prst="rect">
            <a:avLst/>
          </a:prstGeom>
        </p:spPr>
      </p:pic>
      <p:pic>
        <p:nvPicPr>
          <p:cNvPr id="3" name="그림 2"/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393698" y="445280"/>
            <a:ext cx="5400000" cy="450000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558800" y="3217653"/>
            <a:ext cx="5760000" cy="457200"/>
          </a:xfrm>
          <a:prstGeom prst="rect">
            <a:avLst/>
          </a:prstGeom>
          <a:noFill/>
          <a:ln w="28575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a-GE"/>
          </a:p>
        </p:txBody>
      </p:sp>
      <p:sp>
        <p:nvSpPr>
          <p:cNvPr id="8" name="직사각형 7"/>
          <p:cNvSpPr/>
          <p:nvPr/>
        </p:nvSpPr>
        <p:spPr>
          <a:xfrm>
            <a:off x="6495691" y="1239329"/>
            <a:ext cx="5184476" cy="457200"/>
          </a:xfrm>
          <a:prstGeom prst="rect">
            <a:avLst/>
          </a:prstGeom>
          <a:noFill/>
          <a:ln w="28575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a-GE"/>
          </a:p>
        </p:txBody>
      </p:sp>
    </p:spTree>
    <p:extLst>
      <p:ext uri="{BB962C8B-B14F-4D97-AF65-F5344CB8AC3E}">
        <p14:creationId xmlns:p14="http://schemas.microsoft.com/office/powerpoint/2010/main" val="3454660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/>
          <p:cNvSpPr/>
          <p:nvPr/>
        </p:nvSpPr>
        <p:spPr>
          <a:xfrm>
            <a:off x="325316" y="4973253"/>
            <a:ext cx="148470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spc="-800" smtClean="0">
                <a:solidFill>
                  <a:schemeClr val="bg1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05</a:t>
            </a:r>
            <a:endParaRPr lang="ko-KR" altLang="en-US" sz="9600" spc="-800" dirty="0">
              <a:solidFill>
                <a:schemeClr val="bg1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810018" y="5493669"/>
            <a:ext cx="816108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주요기능</a:t>
            </a:r>
            <a:r>
              <a:rPr lang="en-US" altLang="ko-KR" sz="3200" spc="-15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3200" spc="-151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환불관리</a:t>
            </a:r>
            <a:r>
              <a:rPr lang="ko-KR" altLang="en-US" sz="3200" spc="-15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3200" spc="-15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3200" spc="-15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관리자</a:t>
            </a:r>
            <a:r>
              <a:rPr lang="en-US" altLang="ko-KR" sz="3200" spc="-15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3200" spc="-15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유저</a:t>
            </a:r>
            <a:r>
              <a:rPr lang="en-US" altLang="ko-KR" sz="3200" spc="-15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sz="3200" spc="-15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ko-KR" altLang="en-US" sz="3200" spc="-15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558800" y="5029200"/>
            <a:ext cx="40259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558800" y="445280"/>
            <a:ext cx="5760000" cy="4500000"/>
          </a:xfrm>
          <a:prstGeom prst="rect">
            <a:avLst/>
          </a:prstGeom>
        </p:spPr>
      </p:pic>
      <p:pic>
        <p:nvPicPr>
          <p:cNvPr id="3" name="그림 2"/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404294" y="445280"/>
            <a:ext cx="5400000" cy="450000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558800" y="3916392"/>
            <a:ext cx="4746445" cy="457200"/>
          </a:xfrm>
          <a:prstGeom prst="rect">
            <a:avLst/>
          </a:prstGeom>
          <a:noFill/>
          <a:ln w="28575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a-GE"/>
          </a:p>
        </p:txBody>
      </p:sp>
      <p:sp>
        <p:nvSpPr>
          <p:cNvPr id="8" name="직사각형 7"/>
          <p:cNvSpPr/>
          <p:nvPr/>
        </p:nvSpPr>
        <p:spPr>
          <a:xfrm>
            <a:off x="6827328" y="3611592"/>
            <a:ext cx="4746445" cy="457200"/>
          </a:xfrm>
          <a:prstGeom prst="rect">
            <a:avLst/>
          </a:prstGeom>
          <a:noFill/>
          <a:ln w="28575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a-GE"/>
          </a:p>
        </p:txBody>
      </p:sp>
    </p:spTree>
    <p:extLst>
      <p:ext uri="{BB962C8B-B14F-4D97-AF65-F5344CB8AC3E}">
        <p14:creationId xmlns:p14="http://schemas.microsoft.com/office/powerpoint/2010/main" val="3909280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/>
          <p:cNvSpPr/>
          <p:nvPr/>
        </p:nvSpPr>
        <p:spPr>
          <a:xfrm>
            <a:off x="325316" y="4973253"/>
            <a:ext cx="148470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spc="-800" smtClean="0">
                <a:solidFill>
                  <a:schemeClr val="bg1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05</a:t>
            </a:r>
            <a:endParaRPr lang="ko-KR" altLang="en-US" sz="9600" spc="-800" dirty="0">
              <a:solidFill>
                <a:schemeClr val="bg1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810018" y="5493669"/>
            <a:ext cx="744011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주요기능</a:t>
            </a:r>
            <a:r>
              <a:rPr lang="en-US" altLang="ko-KR" sz="3200" spc="-15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3200" spc="-151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환불관리</a:t>
            </a:r>
            <a:r>
              <a:rPr lang="ko-KR" altLang="en-US" sz="3200" spc="-15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3200" spc="-15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3200" spc="-151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회원검색</a:t>
            </a:r>
            <a:r>
              <a:rPr lang="en-US" altLang="ko-KR" sz="3200" spc="-15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sz="3200" spc="-15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ko-KR" altLang="en-US" sz="3200" spc="-15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558800" y="5029200"/>
            <a:ext cx="40259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558800" y="425824"/>
            <a:ext cx="5760000" cy="4500000"/>
          </a:xfrm>
          <a:prstGeom prst="rect">
            <a:avLst/>
          </a:prstGeom>
        </p:spPr>
      </p:pic>
      <p:pic>
        <p:nvPicPr>
          <p:cNvPr id="3" name="그림 2"/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403023" y="425824"/>
            <a:ext cx="5400000" cy="450000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2384964" y="4468481"/>
            <a:ext cx="2199736" cy="353683"/>
          </a:xfrm>
          <a:prstGeom prst="rect">
            <a:avLst/>
          </a:prstGeom>
          <a:noFill/>
          <a:ln w="28575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a-GE"/>
          </a:p>
        </p:txBody>
      </p:sp>
      <p:sp>
        <p:nvSpPr>
          <p:cNvPr id="8" name="직사각형 7"/>
          <p:cNvSpPr/>
          <p:nvPr/>
        </p:nvSpPr>
        <p:spPr>
          <a:xfrm>
            <a:off x="1654114" y="1135195"/>
            <a:ext cx="614633" cy="2462020"/>
          </a:xfrm>
          <a:prstGeom prst="rect">
            <a:avLst/>
          </a:prstGeom>
          <a:noFill/>
          <a:ln w="28575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a-GE"/>
          </a:p>
        </p:txBody>
      </p:sp>
    </p:spTree>
    <p:extLst>
      <p:ext uri="{BB962C8B-B14F-4D97-AF65-F5344CB8AC3E}">
        <p14:creationId xmlns:p14="http://schemas.microsoft.com/office/powerpoint/2010/main" val="4277035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/>
          <p:cNvSpPr/>
          <p:nvPr/>
        </p:nvSpPr>
        <p:spPr>
          <a:xfrm>
            <a:off x="325316" y="4973253"/>
            <a:ext cx="148470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spc="-800" smtClean="0">
                <a:solidFill>
                  <a:schemeClr val="bg1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05</a:t>
            </a:r>
            <a:endParaRPr lang="ko-KR" altLang="en-US" sz="9600" spc="-800" dirty="0">
              <a:solidFill>
                <a:schemeClr val="bg1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810018" y="5493669"/>
            <a:ext cx="751545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spc="-15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주요기능 </a:t>
            </a:r>
            <a:r>
              <a:rPr lang="en-US" altLang="ko-KR" sz="3200" spc="-15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3200" spc="-151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환불내역</a:t>
            </a:r>
            <a:r>
              <a:rPr lang="ko-KR" altLang="en-US" sz="3200" spc="-15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3200" spc="-15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3200" spc="-151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환불거절</a:t>
            </a:r>
            <a:r>
              <a:rPr lang="en-US" altLang="ko-KR" sz="3200" spc="-15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3200" spc="-15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558800" y="5029200"/>
            <a:ext cx="40259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558800" y="445280"/>
            <a:ext cx="3420000" cy="4500000"/>
          </a:xfrm>
          <a:prstGeom prst="rect">
            <a:avLst/>
          </a:prstGeom>
        </p:spPr>
      </p:pic>
      <p:pic>
        <p:nvPicPr>
          <p:cNvPr id="3" name="그림 2"/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4093663" y="445280"/>
            <a:ext cx="3420000" cy="4500000"/>
          </a:xfrm>
          <a:prstGeom prst="rect">
            <a:avLst/>
          </a:prstGeom>
        </p:spPr>
      </p:pic>
      <p:pic>
        <p:nvPicPr>
          <p:cNvPr id="5" name="그림 4"/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7628526" y="445280"/>
            <a:ext cx="4140000" cy="4500000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3260785" y="3183147"/>
            <a:ext cx="560717" cy="215661"/>
          </a:xfrm>
          <a:prstGeom prst="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a-GE"/>
          </a:p>
        </p:txBody>
      </p:sp>
      <p:sp>
        <p:nvSpPr>
          <p:cNvPr id="9" name="직사각형 8"/>
          <p:cNvSpPr/>
          <p:nvPr/>
        </p:nvSpPr>
        <p:spPr>
          <a:xfrm>
            <a:off x="4715774" y="4569125"/>
            <a:ext cx="560717" cy="215661"/>
          </a:xfrm>
          <a:prstGeom prst="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a-GE"/>
          </a:p>
        </p:txBody>
      </p:sp>
    </p:spTree>
    <p:extLst>
      <p:ext uri="{BB962C8B-B14F-4D97-AF65-F5344CB8AC3E}">
        <p14:creationId xmlns:p14="http://schemas.microsoft.com/office/powerpoint/2010/main" val="1592490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/>
          <p:cNvSpPr/>
          <p:nvPr/>
        </p:nvSpPr>
        <p:spPr>
          <a:xfrm>
            <a:off x="325316" y="4973253"/>
            <a:ext cx="148470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spc="-800" smtClean="0">
                <a:solidFill>
                  <a:schemeClr val="bg1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05</a:t>
            </a:r>
            <a:endParaRPr lang="ko-KR" altLang="en-US" sz="9600" spc="-800" dirty="0">
              <a:solidFill>
                <a:schemeClr val="bg1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810018" y="5493669"/>
            <a:ext cx="545970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주요기능</a:t>
            </a:r>
            <a:r>
              <a:rPr lang="en-US" altLang="ko-KR" sz="3200" spc="-15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3200" spc="-151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매출관리</a:t>
            </a:r>
            <a:r>
              <a:rPr lang="en-US" altLang="ko-KR" sz="3200" spc="-15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sz="3200" spc="-15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ko-KR" altLang="en-US" sz="3200" spc="-15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558800" y="5029200"/>
            <a:ext cx="40259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558800" y="445280"/>
            <a:ext cx="5760000" cy="4500000"/>
          </a:xfrm>
          <a:prstGeom prst="rect">
            <a:avLst/>
          </a:prstGeom>
        </p:spPr>
      </p:pic>
      <p:pic>
        <p:nvPicPr>
          <p:cNvPr id="3" name="그림 2"/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387319" y="445280"/>
            <a:ext cx="5400000" cy="4500000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2384964" y="4646989"/>
            <a:ext cx="2199736" cy="353683"/>
          </a:xfrm>
          <a:prstGeom prst="rect">
            <a:avLst/>
          </a:prstGeom>
          <a:noFill/>
          <a:ln w="28575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a-GE"/>
          </a:p>
        </p:txBody>
      </p:sp>
      <p:sp>
        <p:nvSpPr>
          <p:cNvPr id="9" name="직사각형 8"/>
          <p:cNvSpPr/>
          <p:nvPr/>
        </p:nvSpPr>
        <p:spPr>
          <a:xfrm>
            <a:off x="7987451" y="4646988"/>
            <a:ext cx="2199736" cy="353683"/>
          </a:xfrm>
          <a:prstGeom prst="rect">
            <a:avLst/>
          </a:prstGeom>
          <a:noFill/>
          <a:ln w="28575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a-GE"/>
          </a:p>
        </p:txBody>
      </p:sp>
      <p:sp>
        <p:nvSpPr>
          <p:cNvPr id="10" name="직사각형 9"/>
          <p:cNvSpPr/>
          <p:nvPr/>
        </p:nvSpPr>
        <p:spPr>
          <a:xfrm>
            <a:off x="7156440" y="934754"/>
            <a:ext cx="693598" cy="3223178"/>
          </a:xfrm>
          <a:prstGeom prst="rect">
            <a:avLst/>
          </a:prstGeom>
          <a:noFill/>
          <a:ln w="28575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a-GE"/>
          </a:p>
        </p:txBody>
      </p:sp>
    </p:spTree>
    <p:extLst>
      <p:ext uri="{BB962C8B-B14F-4D97-AF65-F5344CB8AC3E}">
        <p14:creationId xmlns:p14="http://schemas.microsoft.com/office/powerpoint/2010/main" val="593915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/>
          <p:cNvSpPr/>
          <p:nvPr/>
        </p:nvSpPr>
        <p:spPr>
          <a:xfrm>
            <a:off x="325316" y="4973253"/>
            <a:ext cx="148470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spc="-800" smtClean="0">
                <a:solidFill>
                  <a:schemeClr val="bg1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05</a:t>
            </a:r>
            <a:endParaRPr lang="ko-KR" altLang="en-US" sz="9600" spc="-800" dirty="0">
              <a:solidFill>
                <a:schemeClr val="bg1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810018" y="5493669"/>
            <a:ext cx="6733446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주요기능</a:t>
            </a:r>
            <a:r>
              <a:rPr lang="en-US" altLang="ko-KR" sz="32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3200" spc="-151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매출관리</a:t>
            </a:r>
            <a:r>
              <a:rPr lang="ko-KR" altLang="en-US" sz="3200" spc="-15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3200" spc="-15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3200" spc="-15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환불</a:t>
            </a:r>
            <a:r>
              <a:rPr lang="en-US" altLang="ko-KR" sz="3200" spc="-15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sz="3200" spc="-15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ko-KR" altLang="en-US" sz="3200" spc="-15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3200" spc="-15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ko-KR" altLang="en-US" sz="3200" spc="-15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558800" y="5029200"/>
            <a:ext cx="40259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/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558800" y="445280"/>
            <a:ext cx="5760000" cy="4500000"/>
          </a:xfrm>
          <a:prstGeom prst="rect">
            <a:avLst/>
          </a:prstGeom>
        </p:spPr>
      </p:pic>
      <p:pic>
        <p:nvPicPr>
          <p:cNvPr id="2" name="그림 1"/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406372" y="445280"/>
            <a:ext cx="5400000" cy="450000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3627167" y="627080"/>
            <a:ext cx="2506213" cy="353683"/>
          </a:xfrm>
          <a:prstGeom prst="rect">
            <a:avLst/>
          </a:prstGeom>
          <a:noFill/>
          <a:ln w="28575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a-GE"/>
          </a:p>
        </p:txBody>
      </p:sp>
      <p:sp>
        <p:nvSpPr>
          <p:cNvPr id="8" name="직사각형 7"/>
          <p:cNvSpPr/>
          <p:nvPr/>
        </p:nvSpPr>
        <p:spPr>
          <a:xfrm>
            <a:off x="9106372" y="675964"/>
            <a:ext cx="2506213" cy="353683"/>
          </a:xfrm>
          <a:prstGeom prst="rect">
            <a:avLst/>
          </a:prstGeom>
          <a:noFill/>
          <a:ln w="28575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a-GE"/>
          </a:p>
        </p:txBody>
      </p:sp>
    </p:spTree>
    <p:extLst>
      <p:ext uri="{BB962C8B-B14F-4D97-AF65-F5344CB8AC3E}">
        <p14:creationId xmlns:p14="http://schemas.microsoft.com/office/powerpoint/2010/main" val="1575499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/>
          <p:cNvSpPr/>
          <p:nvPr/>
        </p:nvSpPr>
        <p:spPr>
          <a:xfrm>
            <a:off x="325316" y="4973253"/>
            <a:ext cx="148470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spc="-800" smtClean="0">
                <a:solidFill>
                  <a:schemeClr val="bg1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05</a:t>
            </a:r>
            <a:endParaRPr lang="ko-KR" altLang="en-US" sz="9600" spc="-800" dirty="0">
              <a:solidFill>
                <a:schemeClr val="bg1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810018" y="5493669"/>
            <a:ext cx="506869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주요기능</a:t>
            </a:r>
            <a:r>
              <a:rPr lang="en-US" altLang="ko-KR" sz="3200" spc="-15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3200" spc="-15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게시판</a:t>
            </a:r>
            <a:r>
              <a:rPr lang="en-US" altLang="ko-KR" sz="3200" spc="-15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sz="3200" spc="-15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ko-KR" altLang="en-US" sz="3200" spc="-15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558800" y="5029200"/>
            <a:ext cx="40259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558800" y="445280"/>
            <a:ext cx="3420000" cy="4500000"/>
          </a:xfrm>
          <a:prstGeom prst="rect">
            <a:avLst/>
          </a:prstGeom>
        </p:spPr>
      </p:pic>
      <p:pic>
        <p:nvPicPr>
          <p:cNvPr id="3" name="그림 2"/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4072666" y="445280"/>
            <a:ext cx="3420000" cy="4500000"/>
          </a:xfrm>
          <a:prstGeom prst="rect">
            <a:avLst/>
          </a:prstGeom>
        </p:spPr>
      </p:pic>
      <p:pic>
        <p:nvPicPr>
          <p:cNvPr id="6" name="그림 5"/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7586532" y="445280"/>
            <a:ext cx="4140000" cy="4500000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3376750" y="1165778"/>
            <a:ext cx="550294" cy="438736"/>
          </a:xfrm>
          <a:prstGeom prst="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a-GE"/>
          </a:p>
        </p:txBody>
      </p:sp>
      <p:sp>
        <p:nvSpPr>
          <p:cNvPr id="10" name="직사각형 9"/>
          <p:cNvSpPr/>
          <p:nvPr/>
        </p:nvSpPr>
        <p:spPr>
          <a:xfrm>
            <a:off x="4736848" y="4523796"/>
            <a:ext cx="550294" cy="324248"/>
          </a:xfrm>
          <a:prstGeom prst="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a-GE"/>
          </a:p>
        </p:txBody>
      </p:sp>
    </p:spTree>
    <p:extLst>
      <p:ext uri="{BB962C8B-B14F-4D97-AF65-F5344CB8AC3E}">
        <p14:creationId xmlns:p14="http://schemas.microsoft.com/office/powerpoint/2010/main" val="435371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/>
          <p:cNvSpPr/>
          <p:nvPr/>
        </p:nvSpPr>
        <p:spPr>
          <a:xfrm>
            <a:off x="426307" y="4973253"/>
            <a:ext cx="147027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9600" spc="-800" dirty="0">
                <a:solidFill>
                  <a:schemeClr val="bg1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02</a:t>
            </a:r>
            <a:endParaRPr lang="ko-KR" altLang="en-US" sz="9600" spc="-800" dirty="0">
              <a:solidFill>
                <a:schemeClr val="bg1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cxnSp>
        <p:nvCxnSpPr>
          <p:cNvPr id="49" name="직선 연결선 48"/>
          <p:cNvCxnSpPr/>
          <p:nvPr/>
        </p:nvCxnSpPr>
        <p:spPr>
          <a:xfrm>
            <a:off x="558800" y="5029200"/>
            <a:ext cx="42672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/>
          <p:cNvSpPr/>
          <p:nvPr/>
        </p:nvSpPr>
        <p:spPr>
          <a:xfrm>
            <a:off x="1869587" y="5493669"/>
            <a:ext cx="668247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3200" spc="-15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Part2 </a:t>
            </a:r>
            <a:r>
              <a:rPr lang="ko-KR" altLang="en-US" sz="3200" spc="-15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도구 및 환경 </a:t>
            </a:r>
            <a:r>
              <a:rPr lang="en-US" altLang="ko-KR" sz="3200" spc="-15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 Front-End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6116128" y="1845893"/>
            <a:ext cx="5001736" cy="40011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just">
              <a:defRPr/>
            </a:pPr>
            <a:r>
              <a:rPr lang="en-US" altLang="ko-KR" sz="2000" b="1" spc="600">
                <a:solidFill>
                  <a:schemeClr val="bg1"/>
                </a:solidFill>
                <a:latin typeface="나눔고딕코딩"/>
                <a:ea typeface="나눔고딕코딩"/>
              </a:rPr>
              <a:t>HTML5, CSS3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6116128" y="2210018"/>
            <a:ext cx="5001736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en-US" altLang="ko-KR" sz="2000" b="1" spc="600" dirty="0">
                <a:solidFill>
                  <a:schemeClr val="accent2">
                    <a:lumMod val="60000"/>
                    <a:lumOff val="40000"/>
                  </a:schemeClr>
                </a:solidFill>
                <a:latin typeface="나눔고딕코딩"/>
                <a:ea typeface="나눔고딕코딩"/>
              </a:rPr>
              <a:t>JavaScript(ES5)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6116128" y="2625247"/>
            <a:ext cx="5001736" cy="4001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en-US" altLang="ko-KR" sz="2000" b="1" spc="600" dirty="0" smtClean="0">
                <a:solidFill>
                  <a:schemeClr val="bg1"/>
                </a:solidFill>
                <a:latin typeface="나눔고딕코딩"/>
                <a:ea typeface="나눔고딕코딩"/>
              </a:rPr>
              <a:t>Library </a:t>
            </a:r>
            <a:r>
              <a:rPr lang="en-US" altLang="ko-KR" sz="2000" b="1" spc="600" dirty="0">
                <a:solidFill>
                  <a:schemeClr val="bg1"/>
                </a:solidFill>
                <a:latin typeface="나눔고딕코딩"/>
                <a:ea typeface="나눔고딕코딩"/>
              </a:rPr>
              <a:t>: jQuery, </a:t>
            </a:r>
            <a:r>
              <a:rPr lang="en-US" altLang="ko-KR" sz="2000" b="1" spc="600" dirty="0" smtClean="0">
                <a:solidFill>
                  <a:schemeClr val="bg1"/>
                </a:solidFill>
                <a:latin typeface="나눔고딕코딩"/>
                <a:ea typeface="나눔고딕코딩"/>
              </a:rPr>
              <a:t>Ajax</a:t>
            </a:r>
            <a:endParaRPr lang="en-US" altLang="ko-KR" sz="2000" b="1" spc="600" dirty="0">
              <a:solidFill>
                <a:schemeClr val="bg1"/>
              </a:solidFill>
              <a:latin typeface="나눔고딕코딩"/>
              <a:ea typeface="나눔고딕코딩"/>
            </a:endParaRPr>
          </a:p>
        </p:txBody>
      </p:sp>
      <p:pic>
        <p:nvPicPr>
          <p:cNvPr id="57" name="그림 5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07083" y="900710"/>
            <a:ext cx="2871287" cy="1709418"/>
          </a:xfrm>
          <a:prstGeom prst="rect">
            <a:avLst/>
          </a:prstGeom>
        </p:spPr>
      </p:pic>
      <p:pic>
        <p:nvPicPr>
          <p:cNvPr id="58" name="그림 5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07083" y="3239853"/>
            <a:ext cx="1364582" cy="136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515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/>
          <p:cNvSpPr/>
          <p:nvPr/>
        </p:nvSpPr>
        <p:spPr>
          <a:xfrm>
            <a:off x="325316" y="4973253"/>
            <a:ext cx="148470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spc="-800" smtClean="0">
                <a:solidFill>
                  <a:schemeClr val="bg1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05</a:t>
            </a:r>
            <a:endParaRPr lang="ko-KR" altLang="en-US" sz="9600" spc="-800" dirty="0">
              <a:solidFill>
                <a:schemeClr val="bg1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810018" y="5493669"/>
            <a:ext cx="506869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주요기능</a:t>
            </a:r>
            <a:r>
              <a:rPr lang="en-US" altLang="ko-KR" sz="32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32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게시판</a:t>
            </a:r>
            <a:r>
              <a:rPr lang="en-US" altLang="ko-KR" sz="32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sz="32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</a:p>
        </p:txBody>
      </p:sp>
      <p:cxnSp>
        <p:nvCxnSpPr>
          <p:cNvPr id="4" name="직선 연결선 3"/>
          <p:cNvCxnSpPr/>
          <p:nvPr/>
        </p:nvCxnSpPr>
        <p:spPr>
          <a:xfrm>
            <a:off x="558800" y="5029200"/>
            <a:ext cx="40259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558800" y="445280"/>
            <a:ext cx="3420000" cy="4500000"/>
          </a:xfrm>
          <a:prstGeom prst="rect">
            <a:avLst/>
          </a:prstGeom>
        </p:spPr>
      </p:pic>
      <p:pic>
        <p:nvPicPr>
          <p:cNvPr id="3" name="그림 2"/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7688354" y="438642"/>
            <a:ext cx="3420000" cy="4500000"/>
          </a:xfrm>
          <a:prstGeom prst="rect">
            <a:avLst/>
          </a:prstGeom>
        </p:spPr>
      </p:pic>
      <p:pic>
        <p:nvPicPr>
          <p:cNvPr id="5" name="그림 4"/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4123577" y="438642"/>
            <a:ext cx="3420000" cy="4500000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1534870" y="4564731"/>
            <a:ext cx="716623" cy="438736"/>
          </a:xfrm>
          <a:prstGeom prst="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a-GE"/>
          </a:p>
        </p:txBody>
      </p:sp>
      <p:sp>
        <p:nvSpPr>
          <p:cNvPr id="9" name="직사각형 8"/>
          <p:cNvSpPr/>
          <p:nvPr/>
        </p:nvSpPr>
        <p:spPr>
          <a:xfrm>
            <a:off x="4689263" y="4564731"/>
            <a:ext cx="716623" cy="438736"/>
          </a:xfrm>
          <a:prstGeom prst="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a-GE"/>
          </a:p>
        </p:txBody>
      </p:sp>
    </p:spTree>
    <p:extLst>
      <p:ext uri="{BB962C8B-B14F-4D97-AF65-F5344CB8AC3E}">
        <p14:creationId xmlns:p14="http://schemas.microsoft.com/office/powerpoint/2010/main" val="33420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/>
          <p:cNvSpPr/>
          <p:nvPr/>
        </p:nvSpPr>
        <p:spPr>
          <a:xfrm>
            <a:off x="325316" y="4973253"/>
            <a:ext cx="148470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spc="-800" smtClean="0">
                <a:solidFill>
                  <a:schemeClr val="bg1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05</a:t>
            </a:r>
            <a:endParaRPr lang="ko-KR" altLang="en-US" sz="9600" spc="-800" dirty="0">
              <a:solidFill>
                <a:schemeClr val="bg1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810018" y="5493669"/>
            <a:ext cx="597561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주요기능</a:t>
            </a:r>
            <a:r>
              <a:rPr lang="en-US" altLang="ko-KR" sz="32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3200" spc="-15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게시판 관리</a:t>
            </a:r>
            <a:r>
              <a:rPr lang="en-US" altLang="ko-KR" sz="3200" spc="-15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sz="3200" spc="-15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ko-KR" altLang="en-US" sz="3200" spc="-15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558800" y="5029200"/>
            <a:ext cx="40259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558800" y="445280"/>
            <a:ext cx="5400000" cy="4500000"/>
          </a:xfrm>
          <a:prstGeom prst="rect">
            <a:avLst/>
          </a:prstGeom>
        </p:spPr>
      </p:pic>
      <p:pic>
        <p:nvPicPr>
          <p:cNvPr id="5" name="그림 4"/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039205" y="445280"/>
            <a:ext cx="5400000" cy="45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548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/>
          <p:cNvSpPr/>
          <p:nvPr/>
        </p:nvSpPr>
        <p:spPr>
          <a:xfrm>
            <a:off x="325316" y="4973253"/>
            <a:ext cx="148470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spc="-800" smtClean="0">
                <a:solidFill>
                  <a:schemeClr val="bg1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05</a:t>
            </a:r>
            <a:endParaRPr lang="ko-KR" altLang="en-US" sz="9600" spc="-800" dirty="0">
              <a:solidFill>
                <a:schemeClr val="bg1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810018" y="5493669"/>
            <a:ext cx="597561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주요기능</a:t>
            </a:r>
            <a:r>
              <a:rPr lang="en-US" altLang="ko-KR" sz="32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3200" spc="-15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게시판 관리</a:t>
            </a:r>
            <a:r>
              <a:rPr lang="en-US" altLang="ko-KR" sz="3200" spc="-15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sz="3200" spc="-15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ko-KR" altLang="en-US" sz="3200" spc="-15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558800" y="5029200"/>
            <a:ext cx="40259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558800" y="363116"/>
            <a:ext cx="5760000" cy="4500000"/>
          </a:xfrm>
          <a:prstGeom prst="rect">
            <a:avLst/>
          </a:prstGeom>
        </p:spPr>
      </p:pic>
      <p:pic>
        <p:nvPicPr>
          <p:cNvPr id="6" name="그림 5"/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432730" y="363116"/>
            <a:ext cx="5400000" cy="45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178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/>
          <p:cNvSpPr/>
          <p:nvPr/>
        </p:nvSpPr>
        <p:spPr>
          <a:xfrm>
            <a:off x="325316" y="4973253"/>
            <a:ext cx="148470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spc="-800" dirty="0" smtClean="0">
                <a:solidFill>
                  <a:schemeClr val="bg1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06</a:t>
            </a:r>
            <a:endParaRPr lang="ko-KR" altLang="en-US" sz="9600" spc="-800" dirty="0">
              <a:solidFill>
                <a:schemeClr val="bg1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810018" y="5493669"/>
            <a:ext cx="278050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spc="-15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시연 </a:t>
            </a:r>
            <a:endParaRPr lang="ko-KR" altLang="en-US" sz="3200" spc="-15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558800" y="5029200"/>
            <a:ext cx="40259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5039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079051" y="1686830"/>
            <a:ext cx="8220520" cy="92333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altLang="ko-KR" sz="60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25400" dir="2700000" algn="tl">
                    <a:srgbClr val="000000">
                      <a:alpha val="36000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rPr>
              <a:t>question and answer</a:t>
            </a:r>
            <a:endParaRPr lang="en-US" altLang="ko-KR" sz="60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effectLst>
                <a:outerShdw blurRad="38100" dist="25400" dir="2700000" algn="tl">
                  <a:srgbClr val="000000">
                    <a:alpha val="36000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  <a:cs typeface="+mj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422641" y="3397442"/>
            <a:ext cx="3533340" cy="92333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ko-KR" altLang="en-US" sz="60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25400" dir="2700000" algn="tl">
                    <a:srgbClr val="000000">
                      <a:alpha val="36000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rPr>
              <a:t>질</a:t>
            </a:r>
            <a:r>
              <a:rPr lang="ko-KR" altLang="en-US" sz="6000" b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25400" dir="2700000" algn="tl">
                    <a:srgbClr val="000000">
                      <a:alpha val="36000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rPr>
              <a:t>의 응답</a:t>
            </a:r>
            <a:endParaRPr lang="en-US" altLang="ko-KR" sz="60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effectLst>
                <a:outerShdw blurRad="38100" dist="25400" dir="2700000" algn="tl">
                  <a:srgbClr val="000000">
                    <a:alpha val="36000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61449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057141" y="2955794"/>
            <a:ext cx="4077719" cy="946413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altLang="ko-KR" sz="6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25400" dir="2700000" algn="tl">
                    <a:srgbClr val="000000">
                      <a:alpha val="36000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rPr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589422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/>
          <p:cNvSpPr/>
          <p:nvPr/>
        </p:nvSpPr>
        <p:spPr>
          <a:xfrm>
            <a:off x="426307" y="4973253"/>
            <a:ext cx="147027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9600" spc="-800" dirty="0">
                <a:solidFill>
                  <a:schemeClr val="bg1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02</a:t>
            </a:r>
            <a:endParaRPr lang="ko-KR" altLang="en-US" sz="9600" spc="-800" dirty="0">
              <a:solidFill>
                <a:schemeClr val="bg1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cxnSp>
        <p:nvCxnSpPr>
          <p:cNvPr id="49" name="직선 연결선 48"/>
          <p:cNvCxnSpPr/>
          <p:nvPr/>
        </p:nvCxnSpPr>
        <p:spPr>
          <a:xfrm>
            <a:off x="558800" y="5029200"/>
            <a:ext cx="42672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/>
          <p:cNvSpPr/>
          <p:nvPr/>
        </p:nvSpPr>
        <p:spPr>
          <a:xfrm>
            <a:off x="2057514" y="5518007"/>
            <a:ext cx="659520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3200" spc="-15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Part2 </a:t>
            </a:r>
            <a:r>
              <a:rPr lang="ko-KR" altLang="en-US" sz="3200" spc="-15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도구 및 환경 </a:t>
            </a:r>
            <a:r>
              <a:rPr lang="en-US" altLang="ko-KR" sz="3200" spc="-15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 Back-End</a:t>
            </a:r>
          </a:p>
        </p:txBody>
      </p:sp>
      <p:pic>
        <p:nvPicPr>
          <p:cNvPr id="56" name="Picture 2" descr="자바 버전8, 11, 17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692400" y="308599"/>
            <a:ext cx="2520000" cy="1445700"/>
          </a:xfrm>
          <a:prstGeom prst="rect">
            <a:avLst/>
          </a:prstGeom>
          <a:noFill/>
        </p:spPr>
      </p:pic>
      <p:pic>
        <p:nvPicPr>
          <p:cNvPr id="57" name="Picture 6" descr="세상의 모든 기록 :: STS와 깃허브(GitHub) 연동하는 방법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800606" y="308599"/>
            <a:ext cx="1440000" cy="1594767"/>
          </a:xfrm>
          <a:prstGeom prst="rect">
            <a:avLst/>
          </a:prstGeom>
          <a:noFill/>
        </p:spPr>
      </p:pic>
      <p:sp>
        <p:nvSpPr>
          <p:cNvPr id="59" name="TextBox 58"/>
          <p:cNvSpPr txBox="1"/>
          <p:nvPr/>
        </p:nvSpPr>
        <p:spPr>
          <a:xfrm>
            <a:off x="5212400" y="1772038"/>
            <a:ext cx="6733846" cy="40011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en-US" altLang="ko-KR" sz="2000" b="1" spc="600">
                <a:solidFill>
                  <a:schemeClr val="bg1"/>
                </a:solidFill>
                <a:latin typeface="나눔고딕코딩"/>
                <a:ea typeface="나눔고딕코딩"/>
              </a:rPr>
              <a:t>Java 8</a:t>
            </a:r>
            <a:endParaRPr lang="ko-KR" altLang="en-US" sz="2000" b="1" spc="600">
              <a:solidFill>
                <a:schemeClr val="bg1"/>
              </a:solidFill>
              <a:latin typeface="나눔고딕코딩"/>
              <a:ea typeface="나눔고딕코딩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5212400" y="2164311"/>
            <a:ext cx="6733846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en-US" altLang="ko-KR" sz="2000" b="1" spc="60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나눔고딕코딩"/>
                <a:ea typeface="나눔고딕코딩"/>
              </a:rPr>
              <a:t>JDK 1.8.0</a:t>
            </a:r>
            <a:endParaRPr lang="ko-KR" altLang="en-US" sz="2000" b="1" spc="600">
              <a:solidFill>
                <a:schemeClr val="accent2">
                  <a:lumMod val="60000"/>
                  <a:lumOff val="40000"/>
                </a:schemeClr>
              </a:solidFill>
              <a:latin typeface="나눔고딕코딩"/>
              <a:ea typeface="나눔고딕코딩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5212400" y="2564421"/>
            <a:ext cx="6733846" cy="40011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en-US" altLang="ko-KR" sz="2000" b="1" spc="600">
                <a:solidFill>
                  <a:schemeClr val="bg1"/>
                </a:solidFill>
                <a:latin typeface="나눔고딕코딩"/>
                <a:ea typeface="나눔고딕코딩"/>
              </a:rPr>
              <a:t>IDE : STS </a:t>
            </a:r>
            <a:r>
              <a:rPr lang="en-US" altLang="ko-KR" sz="2000" b="1" spc="600" smtClean="0">
                <a:solidFill>
                  <a:schemeClr val="bg1"/>
                </a:solidFill>
                <a:latin typeface="나눔고딕코딩"/>
                <a:ea typeface="나눔고딕코딩"/>
              </a:rPr>
              <a:t>3.9</a:t>
            </a:r>
            <a:endParaRPr lang="ko-KR" altLang="en-US" sz="2000" b="1" spc="600">
              <a:solidFill>
                <a:schemeClr val="bg1"/>
              </a:solidFill>
              <a:latin typeface="나눔고딕코딩"/>
              <a:ea typeface="나눔고딕코딩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5212400" y="2968490"/>
            <a:ext cx="6733846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en-US" altLang="ko-KR" sz="1600" b="1" spc="600">
                <a:solidFill>
                  <a:schemeClr val="accent2">
                    <a:lumMod val="60000"/>
                    <a:lumOff val="40000"/>
                  </a:schemeClr>
                </a:solidFill>
                <a:latin typeface="나눔고딕코딩"/>
                <a:ea typeface="나눔고딕코딩"/>
              </a:rPr>
              <a:t>Framework </a:t>
            </a:r>
            <a:r>
              <a:rPr lang="en-US" altLang="ko-KR" sz="1600" b="1" spc="60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나눔고딕코딩"/>
                <a:ea typeface="나눔고딕코딩"/>
              </a:rPr>
              <a:t>: spring framework 4.3.9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5212400" y="3287434"/>
            <a:ext cx="6733846" cy="40011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en-US" altLang="ko-KR" sz="2000" b="1" spc="600">
                <a:solidFill>
                  <a:schemeClr val="bg1"/>
                </a:solidFill>
                <a:latin typeface="나눔고딕코딩"/>
                <a:ea typeface="나눔고딕코딩"/>
              </a:rPr>
              <a:t>Database : Oracle DB(11xe)</a:t>
            </a:r>
            <a:endParaRPr lang="ko-KR" altLang="en-US" sz="2000" b="1" spc="600">
              <a:solidFill>
                <a:schemeClr val="bg1"/>
              </a:solidFill>
              <a:latin typeface="나눔고딕코딩"/>
              <a:ea typeface="나눔고딕코딩"/>
            </a:endParaRPr>
          </a:p>
        </p:txBody>
      </p:sp>
      <p:pic>
        <p:nvPicPr>
          <p:cNvPr id="64" name="그림 6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98344" y="3777516"/>
            <a:ext cx="2477432" cy="778509"/>
          </a:xfrm>
          <a:prstGeom prst="rect">
            <a:avLst/>
          </a:prstGeom>
        </p:spPr>
      </p:pic>
      <p:pic>
        <p:nvPicPr>
          <p:cNvPr id="65" name="그림 64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2692400" y="1855106"/>
            <a:ext cx="1800000" cy="1800000"/>
          </a:xfrm>
          <a:prstGeom prst="rect">
            <a:avLst/>
          </a:prstGeom>
        </p:spPr>
      </p:pic>
      <p:pic>
        <p:nvPicPr>
          <p:cNvPr id="66" name="그림 65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800606" y="2080150"/>
            <a:ext cx="1440000" cy="1411485"/>
          </a:xfrm>
          <a:prstGeom prst="rect">
            <a:avLst/>
          </a:prstGeom>
        </p:spPr>
      </p:pic>
      <p:sp>
        <p:nvSpPr>
          <p:cNvPr id="67" name="TextBox 18"/>
          <p:cNvSpPr txBox="1"/>
          <p:nvPr/>
        </p:nvSpPr>
        <p:spPr>
          <a:xfrm>
            <a:off x="5212400" y="3630064"/>
            <a:ext cx="6733846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en-US" altLang="ko-KR" sz="2000" b="1" spc="600">
                <a:solidFill>
                  <a:schemeClr val="accent2">
                    <a:lumMod val="60000"/>
                    <a:lumOff val="40000"/>
                  </a:schemeClr>
                </a:solidFill>
                <a:latin typeface="나눔고딕코딩"/>
                <a:ea typeface="나눔고딕코딩"/>
              </a:rPr>
              <a:t>ORM : MyBatis</a:t>
            </a: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7"/>
          <a:srcRect l="27545" t="754" r="26859"/>
          <a:stretch/>
        </p:blipFill>
        <p:spPr>
          <a:xfrm>
            <a:off x="3592400" y="3811265"/>
            <a:ext cx="1016415" cy="1061776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5212400" y="1375847"/>
            <a:ext cx="6733846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en-US" altLang="ko-KR" sz="2000" b="1" spc="6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나눔고딕코딩"/>
                <a:ea typeface="나눔고딕코딩"/>
              </a:rPr>
              <a:t>JSP</a:t>
            </a:r>
            <a:endParaRPr lang="en-US" altLang="ko-KR" sz="2000" b="1" spc="600" dirty="0">
              <a:solidFill>
                <a:schemeClr val="accent2">
                  <a:lumMod val="60000"/>
                  <a:lumOff val="40000"/>
                </a:schemeClr>
              </a:solidFill>
              <a:latin typeface="나눔고딕코딩"/>
              <a:ea typeface="나눔고딕코딩"/>
            </a:endParaRPr>
          </a:p>
        </p:txBody>
      </p:sp>
    </p:spTree>
    <p:extLst>
      <p:ext uri="{BB962C8B-B14F-4D97-AF65-F5344CB8AC3E}">
        <p14:creationId xmlns:p14="http://schemas.microsoft.com/office/powerpoint/2010/main" val="3943668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/>
          <p:cNvSpPr/>
          <p:nvPr/>
        </p:nvSpPr>
        <p:spPr>
          <a:xfrm>
            <a:off x="419094" y="4973253"/>
            <a:ext cx="148470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9600" spc="-800" smtClean="0">
                <a:solidFill>
                  <a:schemeClr val="bg1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03</a:t>
            </a:r>
            <a:endParaRPr lang="ko-KR" altLang="en-US" sz="9600" spc="-800" dirty="0">
              <a:solidFill>
                <a:schemeClr val="bg1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cxnSp>
        <p:nvCxnSpPr>
          <p:cNvPr id="49" name="직선 연결선 48"/>
          <p:cNvCxnSpPr/>
          <p:nvPr/>
        </p:nvCxnSpPr>
        <p:spPr>
          <a:xfrm>
            <a:off x="558800" y="5029200"/>
            <a:ext cx="42672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/>
          <p:cNvSpPr/>
          <p:nvPr/>
        </p:nvSpPr>
        <p:spPr>
          <a:xfrm>
            <a:off x="1903796" y="5493669"/>
            <a:ext cx="518815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3200" spc="-15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Part3 </a:t>
            </a:r>
            <a:r>
              <a:rPr lang="ko-KR" altLang="en-US" sz="3200" spc="-15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개발팀원</a:t>
            </a:r>
            <a:r>
              <a:rPr lang="en-US" altLang="ko-KR" sz="3200" spc="-15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3200" spc="-15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및 일정 소개</a:t>
            </a:r>
            <a:endParaRPr lang="en-US" altLang="ko-KR" sz="3200" spc="-15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4" name="Freeform 37"/>
          <p:cNvSpPr>
            <a:spLocks/>
          </p:cNvSpPr>
          <p:nvPr/>
        </p:nvSpPr>
        <p:spPr bwMode="auto">
          <a:xfrm>
            <a:off x="558800" y="1652065"/>
            <a:ext cx="2658854" cy="435375"/>
          </a:xfrm>
          <a:custGeom>
            <a:avLst/>
            <a:gdLst>
              <a:gd name="T0" fmla="*/ 744 w 777"/>
              <a:gd name="T1" fmla="*/ 0 h 141"/>
              <a:gd name="T2" fmla="*/ 32 w 777"/>
              <a:gd name="T3" fmla="*/ 0 h 141"/>
              <a:gd name="T4" fmla="*/ 0 w 777"/>
              <a:gd name="T5" fmla="*/ 33 h 141"/>
              <a:gd name="T6" fmla="*/ 0 w 777"/>
              <a:gd name="T7" fmla="*/ 141 h 141"/>
              <a:gd name="T8" fmla="*/ 777 w 777"/>
              <a:gd name="T9" fmla="*/ 141 h 141"/>
              <a:gd name="T10" fmla="*/ 777 w 777"/>
              <a:gd name="T11" fmla="*/ 33 h 141"/>
              <a:gd name="T12" fmla="*/ 744 w 777"/>
              <a:gd name="T13" fmla="*/ 0 h 1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77" h="141">
                <a:moveTo>
                  <a:pt x="744" y="0"/>
                </a:moveTo>
                <a:cubicBezTo>
                  <a:pt x="32" y="0"/>
                  <a:pt x="32" y="0"/>
                  <a:pt x="32" y="0"/>
                </a:cubicBezTo>
                <a:cubicBezTo>
                  <a:pt x="14" y="0"/>
                  <a:pt x="0" y="15"/>
                  <a:pt x="0" y="33"/>
                </a:cubicBezTo>
                <a:cubicBezTo>
                  <a:pt x="0" y="141"/>
                  <a:pt x="0" y="141"/>
                  <a:pt x="0" y="141"/>
                </a:cubicBezTo>
                <a:cubicBezTo>
                  <a:pt x="777" y="141"/>
                  <a:pt x="777" y="141"/>
                  <a:pt x="777" y="141"/>
                </a:cubicBezTo>
                <a:cubicBezTo>
                  <a:pt x="777" y="33"/>
                  <a:pt x="777" y="33"/>
                  <a:pt x="777" y="33"/>
                </a:cubicBezTo>
                <a:cubicBezTo>
                  <a:pt x="777" y="15"/>
                  <a:pt x="762" y="0"/>
                  <a:pt x="744" y="0"/>
                </a:cubicBezTo>
                <a:close/>
              </a:path>
            </a:pathLst>
          </a:custGeom>
          <a:solidFill>
            <a:srgbClr val="A0A7D8"/>
          </a:solidFill>
          <a:ln>
            <a:solidFill>
              <a:srgbClr val="44668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2" algn="l"/>
                <a:tab pos="97394" algn="l"/>
              </a:tabLst>
            </a:pPr>
            <a:r>
              <a:rPr lang="ko-KR" altLang="en-US" sz="1704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텍스트</a:t>
            </a:r>
          </a:p>
        </p:txBody>
      </p:sp>
      <p:sp>
        <p:nvSpPr>
          <p:cNvPr id="35" name="자유형 34"/>
          <p:cNvSpPr>
            <a:spLocks/>
          </p:cNvSpPr>
          <p:nvPr/>
        </p:nvSpPr>
        <p:spPr bwMode="auto">
          <a:xfrm>
            <a:off x="558800" y="2087442"/>
            <a:ext cx="2658854" cy="1686531"/>
          </a:xfrm>
          <a:custGeom>
            <a:avLst/>
            <a:gdLst>
              <a:gd name="connsiteX0" fmla="*/ 0 w 2924175"/>
              <a:gd name="connsiteY0" fmla="*/ 0 h 2053951"/>
              <a:gd name="connsiteX1" fmla="*/ 2924175 w 2924175"/>
              <a:gd name="connsiteY1" fmla="*/ 0 h 2053951"/>
              <a:gd name="connsiteX2" fmla="*/ 2924175 w 2924175"/>
              <a:gd name="connsiteY2" fmla="*/ 1932927 h 2053951"/>
              <a:gd name="connsiteX3" fmla="*/ 2799982 w 2924175"/>
              <a:gd name="connsiteY3" fmla="*/ 2053499 h 2053951"/>
              <a:gd name="connsiteX4" fmla="*/ 1610743 w 2924175"/>
              <a:gd name="connsiteY4" fmla="*/ 2053499 h 2053951"/>
              <a:gd name="connsiteX5" fmla="*/ 1610098 w 2924175"/>
              <a:gd name="connsiteY5" fmla="*/ 2053951 h 2053951"/>
              <a:gd name="connsiteX6" fmla="*/ 1310314 w 2924175"/>
              <a:gd name="connsiteY6" fmla="*/ 2053951 h 2053951"/>
              <a:gd name="connsiteX7" fmla="*/ 1309669 w 2924175"/>
              <a:gd name="connsiteY7" fmla="*/ 2053499 h 2053951"/>
              <a:gd name="connsiteX8" fmla="*/ 120430 w 2924175"/>
              <a:gd name="connsiteY8" fmla="*/ 2053499 h 2053951"/>
              <a:gd name="connsiteX9" fmla="*/ 0 w 2924175"/>
              <a:gd name="connsiteY9" fmla="*/ 1932927 h 2053951"/>
              <a:gd name="connsiteX10" fmla="*/ 0 w 2924175"/>
              <a:gd name="connsiteY10" fmla="*/ 0 h 2053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24175" h="2053951">
                <a:moveTo>
                  <a:pt x="0" y="0"/>
                </a:moveTo>
                <a:lnTo>
                  <a:pt x="2924175" y="0"/>
                </a:lnTo>
                <a:cubicBezTo>
                  <a:pt x="2924175" y="0"/>
                  <a:pt x="2924175" y="0"/>
                  <a:pt x="2924175" y="1932927"/>
                </a:cubicBezTo>
                <a:cubicBezTo>
                  <a:pt x="2924175" y="2000749"/>
                  <a:pt x="2867724" y="2053499"/>
                  <a:pt x="2799982" y="2053499"/>
                </a:cubicBezTo>
                <a:cubicBezTo>
                  <a:pt x="2799982" y="2053499"/>
                  <a:pt x="2799982" y="2053499"/>
                  <a:pt x="1610743" y="2053499"/>
                </a:cubicBezTo>
                <a:lnTo>
                  <a:pt x="1610098" y="2053951"/>
                </a:lnTo>
                <a:lnTo>
                  <a:pt x="1310314" y="2053951"/>
                </a:lnTo>
                <a:lnTo>
                  <a:pt x="1309669" y="2053499"/>
                </a:lnTo>
                <a:cubicBezTo>
                  <a:pt x="1309669" y="2053499"/>
                  <a:pt x="1309669" y="2053499"/>
                  <a:pt x="120430" y="2053499"/>
                </a:cubicBezTo>
                <a:cubicBezTo>
                  <a:pt x="52688" y="2053499"/>
                  <a:pt x="0" y="2000749"/>
                  <a:pt x="0" y="1932927"/>
                </a:cubicBezTo>
                <a:cubicBezTo>
                  <a:pt x="0" y="1932927"/>
                  <a:pt x="0" y="1932927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9525">
            <a:solidFill>
              <a:srgbClr val="446684"/>
            </a:solidFill>
            <a:round/>
            <a:headEnd/>
            <a:tailEnd/>
          </a:ln>
        </p:spPr>
        <p:txBody>
          <a:bodyPr vert="horz" wrap="square" lIns="199385" tIns="0" rIns="199385" bIns="42203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6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조현석</a:t>
            </a:r>
            <a:endParaRPr lang="en-US" altLang="ko-KR" sz="16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6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팀장</a:t>
            </a:r>
            <a:endParaRPr lang="en-US" altLang="ko-KR" sz="16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endParaRPr lang="en-US" altLang="ko-KR" sz="16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500" dirty="0">
                <a:latin typeface="+mn-ea"/>
              </a:rPr>
              <a:t>영화 업로드 페이지 </a:t>
            </a:r>
            <a:r>
              <a:rPr lang="ko-KR" altLang="en-US" sz="1500" dirty="0" smtClean="0">
                <a:latin typeface="+mn-ea"/>
              </a:rPr>
              <a:t>기능</a:t>
            </a:r>
            <a:endParaRPr lang="en-US" altLang="ko-KR" sz="15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+mn-ea"/>
            </a:endParaRPr>
          </a:p>
          <a:p>
            <a:pPr algn="ctr"/>
            <a:r>
              <a:rPr lang="ko-KR" altLang="en-US" sz="15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구매 및</a:t>
            </a:r>
            <a:r>
              <a:rPr lang="en-US" altLang="ko-KR" sz="15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 </a:t>
            </a:r>
            <a:r>
              <a:rPr lang="ko-KR" altLang="en-US" sz="15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환불 관리</a:t>
            </a:r>
            <a:endParaRPr lang="en-US" altLang="ko-KR" sz="15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+mn-ea"/>
            </a:endParaRPr>
          </a:p>
          <a:p>
            <a:endParaRPr lang="en-US" altLang="ko-KR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6" name="자유형 55"/>
          <p:cNvSpPr>
            <a:spLocks/>
          </p:cNvSpPr>
          <p:nvPr/>
        </p:nvSpPr>
        <p:spPr bwMode="auto">
          <a:xfrm>
            <a:off x="3443617" y="2087442"/>
            <a:ext cx="2658854" cy="1686531"/>
          </a:xfrm>
          <a:custGeom>
            <a:avLst/>
            <a:gdLst>
              <a:gd name="connsiteX0" fmla="*/ 0 w 2924175"/>
              <a:gd name="connsiteY0" fmla="*/ 0 h 2053951"/>
              <a:gd name="connsiteX1" fmla="*/ 2924175 w 2924175"/>
              <a:gd name="connsiteY1" fmla="*/ 0 h 2053951"/>
              <a:gd name="connsiteX2" fmla="*/ 2924175 w 2924175"/>
              <a:gd name="connsiteY2" fmla="*/ 1932927 h 2053951"/>
              <a:gd name="connsiteX3" fmla="*/ 2799982 w 2924175"/>
              <a:gd name="connsiteY3" fmla="*/ 2053499 h 2053951"/>
              <a:gd name="connsiteX4" fmla="*/ 1610743 w 2924175"/>
              <a:gd name="connsiteY4" fmla="*/ 2053499 h 2053951"/>
              <a:gd name="connsiteX5" fmla="*/ 1610098 w 2924175"/>
              <a:gd name="connsiteY5" fmla="*/ 2053951 h 2053951"/>
              <a:gd name="connsiteX6" fmla="*/ 1310314 w 2924175"/>
              <a:gd name="connsiteY6" fmla="*/ 2053951 h 2053951"/>
              <a:gd name="connsiteX7" fmla="*/ 1309669 w 2924175"/>
              <a:gd name="connsiteY7" fmla="*/ 2053499 h 2053951"/>
              <a:gd name="connsiteX8" fmla="*/ 120430 w 2924175"/>
              <a:gd name="connsiteY8" fmla="*/ 2053499 h 2053951"/>
              <a:gd name="connsiteX9" fmla="*/ 0 w 2924175"/>
              <a:gd name="connsiteY9" fmla="*/ 1932927 h 2053951"/>
              <a:gd name="connsiteX10" fmla="*/ 0 w 2924175"/>
              <a:gd name="connsiteY10" fmla="*/ 0 h 2053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24175" h="2053951">
                <a:moveTo>
                  <a:pt x="0" y="0"/>
                </a:moveTo>
                <a:lnTo>
                  <a:pt x="2924175" y="0"/>
                </a:lnTo>
                <a:cubicBezTo>
                  <a:pt x="2924175" y="0"/>
                  <a:pt x="2924175" y="0"/>
                  <a:pt x="2924175" y="1932927"/>
                </a:cubicBezTo>
                <a:cubicBezTo>
                  <a:pt x="2924175" y="2000749"/>
                  <a:pt x="2867724" y="2053499"/>
                  <a:pt x="2799982" y="2053499"/>
                </a:cubicBezTo>
                <a:cubicBezTo>
                  <a:pt x="2799982" y="2053499"/>
                  <a:pt x="2799982" y="2053499"/>
                  <a:pt x="1610743" y="2053499"/>
                </a:cubicBezTo>
                <a:lnTo>
                  <a:pt x="1610098" y="2053951"/>
                </a:lnTo>
                <a:lnTo>
                  <a:pt x="1310314" y="2053951"/>
                </a:lnTo>
                <a:lnTo>
                  <a:pt x="1309669" y="2053499"/>
                </a:lnTo>
                <a:cubicBezTo>
                  <a:pt x="1309669" y="2053499"/>
                  <a:pt x="1309669" y="2053499"/>
                  <a:pt x="120430" y="2053499"/>
                </a:cubicBezTo>
                <a:cubicBezTo>
                  <a:pt x="52688" y="2053499"/>
                  <a:pt x="0" y="2000749"/>
                  <a:pt x="0" y="1932927"/>
                </a:cubicBezTo>
                <a:cubicBezTo>
                  <a:pt x="0" y="1932927"/>
                  <a:pt x="0" y="1932927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9525">
            <a:solidFill>
              <a:srgbClr val="446684"/>
            </a:solidFill>
            <a:round/>
            <a:headEnd/>
            <a:tailEnd/>
          </a:ln>
        </p:spPr>
        <p:txBody>
          <a:bodyPr vert="horz" wrap="square" lIns="199385" tIns="0" rIns="199385" bIns="42203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60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오건황</a:t>
            </a:r>
            <a:endParaRPr lang="en-US" altLang="ko-KR" sz="16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6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팀원</a:t>
            </a:r>
            <a:endParaRPr lang="en-US" altLang="ko-KR" sz="16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endParaRPr lang="en-US" altLang="ko-KR" sz="16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50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j-ea"/>
                <a:ea typeface="+mj-ea"/>
              </a:rPr>
              <a:t>화면단</a:t>
            </a:r>
            <a:r>
              <a:rPr lang="en-US" altLang="ko-KR" sz="15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j-ea"/>
                <a:ea typeface="+mj-ea"/>
              </a:rPr>
              <a:t>, </a:t>
            </a:r>
            <a:r>
              <a:rPr lang="ko-KR" altLang="en-US" sz="15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j-ea"/>
                <a:ea typeface="+mj-ea"/>
              </a:rPr>
              <a:t>장바구니</a:t>
            </a:r>
            <a:r>
              <a:rPr lang="en-US" altLang="ko-KR" sz="15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j-ea"/>
                <a:ea typeface="+mj-ea"/>
              </a:rPr>
              <a:t>, </a:t>
            </a:r>
            <a:r>
              <a:rPr lang="en-US" altLang="ko-KR" sz="150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j-ea"/>
                <a:ea typeface="+mj-ea"/>
              </a:rPr>
              <a:t>Mpay</a:t>
            </a:r>
            <a:r>
              <a:rPr lang="ko-KR" altLang="en-US" sz="15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j-ea"/>
                <a:ea typeface="+mj-ea"/>
              </a:rPr>
              <a:t>충전</a:t>
            </a:r>
            <a:endParaRPr lang="en-US" altLang="ko-KR" sz="15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+mj-ea"/>
              <a:ea typeface="+mj-ea"/>
            </a:endParaRPr>
          </a:p>
          <a:p>
            <a:endParaRPr lang="en-US" altLang="ko-KR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7" name="Freeform 37"/>
          <p:cNvSpPr>
            <a:spLocks/>
          </p:cNvSpPr>
          <p:nvPr/>
        </p:nvSpPr>
        <p:spPr bwMode="auto">
          <a:xfrm>
            <a:off x="6328434" y="1652064"/>
            <a:ext cx="2658854" cy="435375"/>
          </a:xfrm>
          <a:custGeom>
            <a:avLst/>
            <a:gdLst>
              <a:gd name="T0" fmla="*/ 744 w 777"/>
              <a:gd name="T1" fmla="*/ 0 h 141"/>
              <a:gd name="T2" fmla="*/ 32 w 777"/>
              <a:gd name="T3" fmla="*/ 0 h 141"/>
              <a:gd name="T4" fmla="*/ 0 w 777"/>
              <a:gd name="T5" fmla="*/ 33 h 141"/>
              <a:gd name="T6" fmla="*/ 0 w 777"/>
              <a:gd name="T7" fmla="*/ 141 h 141"/>
              <a:gd name="T8" fmla="*/ 777 w 777"/>
              <a:gd name="T9" fmla="*/ 141 h 141"/>
              <a:gd name="T10" fmla="*/ 777 w 777"/>
              <a:gd name="T11" fmla="*/ 33 h 141"/>
              <a:gd name="T12" fmla="*/ 744 w 777"/>
              <a:gd name="T13" fmla="*/ 0 h 1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77" h="141">
                <a:moveTo>
                  <a:pt x="744" y="0"/>
                </a:moveTo>
                <a:cubicBezTo>
                  <a:pt x="32" y="0"/>
                  <a:pt x="32" y="0"/>
                  <a:pt x="32" y="0"/>
                </a:cubicBezTo>
                <a:cubicBezTo>
                  <a:pt x="14" y="0"/>
                  <a:pt x="0" y="15"/>
                  <a:pt x="0" y="33"/>
                </a:cubicBezTo>
                <a:cubicBezTo>
                  <a:pt x="0" y="141"/>
                  <a:pt x="0" y="141"/>
                  <a:pt x="0" y="141"/>
                </a:cubicBezTo>
                <a:cubicBezTo>
                  <a:pt x="777" y="141"/>
                  <a:pt x="777" y="141"/>
                  <a:pt x="777" y="141"/>
                </a:cubicBezTo>
                <a:cubicBezTo>
                  <a:pt x="777" y="33"/>
                  <a:pt x="777" y="33"/>
                  <a:pt x="777" y="33"/>
                </a:cubicBezTo>
                <a:cubicBezTo>
                  <a:pt x="777" y="15"/>
                  <a:pt x="762" y="0"/>
                  <a:pt x="744" y="0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2" algn="l"/>
                <a:tab pos="97394" algn="l"/>
              </a:tabLst>
            </a:pPr>
            <a:r>
              <a:rPr lang="ko-KR" altLang="en-US" sz="1704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텍스트</a:t>
            </a:r>
          </a:p>
        </p:txBody>
      </p:sp>
      <p:sp>
        <p:nvSpPr>
          <p:cNvPr id="58" name="자유형 57"/>
          <p:cNvSpPr>
            <a:spLocks/>
          </p:cNvSpPr>
          <p:nvPr/>
        </p:nvSpPr>
        <p:spPr bwMode="auto">
          <a:xfrm>
            <a:off x="6328434" y="2087442"/>
            <a:ext cx="2658854" cy="1686531"/>
          </a:xfrm>
          <a:custGeom>
            <a:avLst/>
            <a:gdLst>
              <a:gd name="connsiteX0" fmla="*/ 0 w 2924175"/>
              <a:gd name="connsiteY0" fmla="*/ 0 h 2053951"/>
              <a:gd name="connsiteX1" fmla="*/ 2924175 w 2924175"/>
              <a:gd name="connsiteY1" fmla="*/ 0 h 2053951"/>
              <a:gd name="connsiteX2" fmla="*/ 2924175 w 2924175"/>
              <a:gd name="connsiteY2" fmla="*/ 1932927 h 2053951"/>
              <a:gd name="connsiteX3" fmla="*/ 2799982 w 2924175"/>
              <a:gd name="connsiteY3" fmla="*/ 2053499 h 2053951"/>
              <a:gd name="connsiteX4" fmla="*/ 1610743 w 2924175"/>
              <a:gd name="connsiteY4" fmla="*/ 2053499 h 2053951"/>
              <a:gd name="connsiteX5" fmla="*/ 1610098 w 2924175"/>
              <a:gd name="connsiteY5" fmla="*/ 2053951 h 2053951"/>
              <a:gd name="connsiteX6" fmla="*/ 1310314 w 2924175"/>
              <a:gd name="connsiteY6" fmla="*/ 2053951 h 2053951"/>
              <a:gd name="connsiteX7" fmla="*/ 1309669 w 2924175"/>
              <a:gd name="connsiteY7" fmla="*/ 2053499 h 2053951"/>
              <a:gd name="connsiteX8" fmla="*/ 120430 w 2924175"/>
              <a:gd name="connsiteY8" fmla="*/ 2053499 h 2053951"/>
              <a:gd name="connsiteX9" fmla="*/ 0 w 2924175"/>
              <a:gd name="connsiteY9" fmla="*/ 1932927 h 2053951"/>
              <a:gd name="connsiteX10" fmla="*/ 0 w 2924175"/>
              <a:gd name="connsiteY10" fmla="*/ 0 h 2053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24175" h="2053951">
                <a:moveTo>
                  <a:pt x="0" y="0"/>
                </a:moveTo>
                <a:lnTo>
                  <a:pt x="2924175" y="0"/>
                </a:lnTo>
                <a:cubicBezTo>
                  <a:pt x="2924175" y="0"/>
                  <a:pt x="2924175" y="0"/>
                  <a:pt x="2924175" y="1932927"/>
                </a:cubicBezTo>
                <a:cubicBezTo>
                  <a:pt x="2924175" y="2000749"/>
                  <a:pt x="2867724" y="2053499"/>
                  <a:pt x="2799982" y="2053499"/>
                </a:cubicBezTo>
                <a:cubicBezTo>
                  <a:pt x="2799982" y="2053499"/>
                  <a:pt x="2799982" y="2053499"/>
                  <a:pt x="1610743" y="2053499"/>
                </a:cubicBezTo>
                <a:lnTo>
                  <a:pt x="1610098" y="2053951"/>
                </a:lnTo>
                <a:lnTo>
                  <a:pt x="1310314" y="2053951"/>
                </a:lnTo>
                <a:lnTo>
                  <a:pt x="1309669" y="2053499"/>
                </a:lnTo>
                <a:cubicBezTo>
                  <a:pt x="1309669" y="2053499"/>
                  <a:pt x="1309669" y="2053499"/>
                  <a:pt x="120430" y="2053499"/>
                </a:cubicBezTo>
                <a:cubicBezTo>
                  <a:pt x="52688" y="2053499"/>
                  <a:pt x="0" y="2000749"/>
                  <a:pt x="0" y="1932927"/>
                </a:cubicBezTo>
                <a:cubicBezTo>
                  <a:pt x="0" y="1932927"/>
                  <a:pt x="0" y="1932927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9525">
            <a:solidFill>
              <a:srgbClr val="446684"/>
            </a:solidFill>
            <a:round/>
            <a:headEnd/>
            <a:tailEnd/>
          </a:ln>
        </p:spPr>
        <p:txBody>
          <a:bodyPr vert="horz" wrap="square" lIns="199385" tIns="0" rIns="199385" bIns="42203" numCol="1" anchor="ctr" anchorCtr="0" compatLnSpc="1">
            <a:prstTxWarp prst="textNoShape">
              <a:avLst/>
            </a:prstTxWarp>
            <a:noAutofit/>
          </a:bodyPr>
          <a:lstStyle/>
          <a:p>
            <a:endParaRPr lang="en-US" altLang="ko-KR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16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16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60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이영빈</a:t>
            </a:r>
            <a:endParaRPr lang="en-US" altLang="ko-KR" sz="16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+mn-ea"/>
            </a:endParaRPr>
          </a:p>
          <a:p>
            <a:pPr algn="ctr"/>
            <a:r>
              <a:rPr lang="ko-KR" altLang="en-US" sz="16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팀원</a:t>
            </a:r>
            <a:endParaRPr lang="en-US" altLang="ko-KR" sz="16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+mn-ea"/>
            </a:endParaRPr>
          </a:p>
          <a:p>
            <a:pPr algn="ctr"/>
            <a:endParaRPr lang="en-US" altLang="ko-KR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5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j-ea"/>
                <a:ea typeface="+mj-ea"/>
              </a:rPr>
              <a:t>회원관리</a:t>
            </a:r>
            <a:r>
              <a:rPr lang="en-US" altLang="ko-KR" sz="15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j-ea"/>
                <a:ea typeface="+mj-ea"/>
              </a:rPr>
              <a:t>, </a:t>
            </a:r>
            <a:r>
              <a:rPr lang="ko-KR" altLang="en-US" sz="150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j-ea"/>
                <a:ea typeface="+mj-ea"/>
              </a:rPr>
              <a:t>영화관리</a:t>
            </a:r>
            <a:endParaRPr lang="en-US" altLang="ko-KR" sz="15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+mj-ea"/>
              <a:ea typeface="+mj-ea"/>
            </a:endParaRPr>
          </a:p>
          <a:p>
            <a:pPr algn="ctr"/>
            <a:r>
              <a:rPr lang="ko-KR" altLang="en-US" sz="1500" dirty="0">
                <a:latin typeface="+mj-ea"/>
                <a:ea typeface="+mj-ea"/>
              </a:rPr>
              <a:t>통합 및 </a:t>
            </a:r>
            <a:r>
              <a:rPr lang="ko-KR" altLang="en-US" sz="1500" dirty="0" smtClean="0">
                <a:latin typeface="+mj-ea"/>
                <a:ea typeface="+mj-ea"/>
              </a:rPr>
              <a:t>형상관리</a:t>
            </a:r>
            <a:endParaRPr lang="en-US" altLang="ko-KR" sz="1500" b="1" dirty="0">
              <a:latin typeface="+mj-ea"/>
              <a:ea typeface="+mj-ea"/>
            </a:endParaRPr>
          </a:p>
          <a:p>
            <a:endParaRPr lang="en-US" altLang="ko-KR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16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16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9" name="Freeform 37"/>
          <p:cNvSpPr>
            <a:spLocks/>
          </p:cNvSpPr>
          <p:nvPr/>
        </p:nvSpPr>
        <p:spPr bwMode="auto">
          <a:xfrm>
            <a:off x="9213251" y="1656485"/>
            <a:ext cx="2658854" cy="435375"/>
          </a:xfrm>
          <a:custGeom>
            <a:avLst/>
            <a:gdLst>
              <a:gd name="T0" fmla="*/ 744 w 777"/>
              <a:gd name="T1" fmla="*/ 0 h 141"/>
              <a:gd name="T2" fmla="*/ 32 w 777"/>
              <a:gd name="T3" fmla="*/ 0 h 141"/>
              <a:gd name="T4" fmla="*/ 0 w 777"/>
              <a:gd name="T5" fmla="*/ 33 h 141"/>
              <a:gd name="T6" fmla="*/ 0 w 777"/>
              <a:gd name="T7" fmla="*/ 141 h 141"/>
              <a:gd name="T8" fmla="*/ 777 w 777"/>
              <a:gd name="T9" fmla="*/ 141 h 141"/>
              <a:gd name="T10" fmla="*/ 777 w 777"/>
              <a:gd name="T11" fmla="*/ 33 h 141"/>
              <a:gd name="T12" fmla="*/ 744 w 777"/>
              <a:gd name="T13" fmla="*/ 0 h 1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77" h="141">
                <a:moveTo>
                  <a:pt x="744" y="0"/>
                </a:moveTo>
                <a:cubicBezTo>
                  <a:pt x="32" y="0"/>
                  <a:pt x="32" y="0"/>
                  <a:pt x="32" y="0"/>
                </a:cubicBezTo>
                <a:cubicBezTo>
                  <a:pt x="14" y="0"/>
                  <a:pt x="0" y="15"/>
                  <a:pt x="0" y="33"/>
                </a:cubicBezTo>
                <a:cubicBezTo>
                  <a:pt x="0" y="141"/>
                  <a:pt x="0" y="141"/>
                  <a:pt x="0" y="141"/>
                </a:cubicBezTo>
                <a:cubicBezTo>
                  <a:pt x="777" y="141"/>
                  <a:pt x="777" y="141"/>
                  <a:pt x="777" y="141"/>
                </a:cubicBezTo>
                <a:cubicBezTo>
                  <a:pt x="777" y="33"/>
                  <a:pt x="777" y="33"/>
                  <a:pt x="777" y="33"/>
                </a:cubicBezTo>
                <a:cubicBezTo>
                  <a:pt x="777" y="15"/>
                  <a:pt x="762" y="0"/>
                  <a:pt x="744" y="0"/>
                </a:cubicBezTo>
                <a:close/>
              </a:path>
            </a:pathLst>
          </a:custGeom>
          <a:solidFill>
            <a:srgbClr val="A0A7D8"/>
          </a:solidFill>
          <a:ln>
            <a:solidFill>
              <a:srgbClr val="44668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2" algn="l"/>
                <a:tab pos="97394" algn="l"/>
              </a:tabLst>
            </a:pPr>
            <a:r>
              <a:rPr lang="ko-KR" altLang="en-US" sz="1704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텍스트</a:t>
            </a:r>
          </a:p>
        </p:txBody>
      </p:sp>
      <p:sp>
        <p:nvSpPr>
          <p:cNvPr id="60" name="자유형 59"/>
          <p:cNvSpPr>
            <a:spLocks/>
          </p:cNvSpPr>
          <p:nvPr/>
        </p:nvSpPr>
        <p:spPr bwMode="auto">
          <a:xfrm>
            <a:off x="9213251" y="2091862"/>
            <a:ext cx="2658854" cy="1686531"/>
          </a:xfrm>
          <a:custGeom>
            <a:avLst/>
            <a:gdLst>
              <a:gd name="connsiteX0" fmla="*/ 0 w 2924175"/>
              <a:gd name="connsiteY0" fmla="*/ 0 h 2053951"/>
              <a:gd name="connsiteX1" fmla="*/ 2924175 w 2924175"/>
              <a:gd name="connsiteY1" fmla="*/ 0 h 2053951"/>
              <a:gd name="connsiteX2" fmla="*/ 2924175 w 2924175"/>
              <a:gd name="connsiteY2" fmla="*/ 1932927 h 2053951"/>
              <a:gd name="connsiteX3" fmla="*/ 2799982 w 2924175"/>
              <a:gd name="connsiteY3" fmla="*/ 2053499 h 2053951"/>
              <a:gd name="connsiteX4" fmla="*/ 1610743 w 2924175"/>
              <a:gd name="connsiteY4" fmla="*/ 2053499 h 2053951"/>
              <a:gd name="connsiteX5" fmla="*/ 1610098 w 2924175"/>
              <a:gd name="connsiteY5" fmla="*/ 2053951 h 2053951"/>
              <a:gd name="connsiteX6" fmla="*/ 1310314 w 2924175"/>
              <a:gd name="connsiteY6" fmla="*/ 2053951 h 2053951"/>
              <a:gd name="connsiteX7" fmla="*/ 1309669 w 2924175"/>
              <a:gd name="connsiteY7" fmla="*/ 2053499 h 2053951"/>
              <a:gd name="connsiteX8" fmla="*/ 120430 w 2924175"/>
              <a:gd name="connsiteY8" fmla="*/ 2053499 h 2053951"/>
              <a:gd name="connsiteX9" fmla="*/ 0 w 2924175"/>
              <a:gd name="connsiteY9" fmla="*/ 1932927 h 2053951"/>
              <a:gd name="connsiteX10" fmla="*/ 0 w 2924175"/>
              <a:gd name="connsiteY10" fmla="*/ 0 h 2053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24175" h="2053951">
                <a:moveTo>
                  <a:pt x="0" y="0"/>
                </a:moveTo>
                <a:lnTo>
                  <a:pt x="2924175" y="0"/>
                </a:lnTo>
                <a:cubicBezTo>
                  <a:pt x="2924175" y="0"/>
                  <a:pt x="2924175" y="0"/>
                  <a:pt x="2924175" y="1932927"/>
                </a:cubicBezTo>
                <a:cubicBezTo>
                  <a:pt x="2924175" y="2000749"/>
                  <a:pt x="2867724" y="2053499"/>
                  <a:pt x="2799982" y="2053499"/>
                </a:cubicBezTo>
                <a:cubicBezTo>
                  <a:pt x="2799982" y="2053499"/>
                  <a:pt x="2799982" y="2053499"/>
                  <a:pt x="1610743" y="2053499"/>
                </a:cubicBezTo>
                <a:lnTo>
                  <a:pt x="1610098" y="2053951"/>
                </a:lnTo>
                <a:lnTo>
                  <a:pt x="1310314" y="2053951"/>
                </a:lnTo>
                <a:lnTo>
                  <a:pt x="1309669" y="2053499"/>
                </a:lnTo>
                <a:cubicBezTo>
                  <a:pt x="1309669" y="2053499"/>
                  <a:pt x="1309669" y="2053499"/>
                  <a:pt x="120430" y="2053499"/>
                </a:cubicBezTo>
                <a:cubicBezTo>
                  <a:pt x="52688" y="2053499"/>
                  <a:pt x="0" y="2000749"/>
                  <a:pt x="0" y="1932927"/>
                </a:cubicBezTo>
                <a:cubicBezTo>
                  <a:pt x="0" y="1932927"/>
                  <a:pt x="0" y="1932927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9525">
            <a:solidFill>
              <a:srgbClr val="446684"/>
            </a:solidFill>
            <a:round/>
            <a:headEnd/>
            <a:tailEnd/>
          </a:ln>
        </p:spPr>
        <p:txBody>
          <a:bodyPr vert="horz" wrap="square" lIns="199385" tIns="0" rIns="199385" bIns="42203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6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j-ea"/>
                <a:ea typeface="+mj-ea"/>
              </a:rPr>
              <a:t>고민재</a:t>
            </a:r>
            <a:endParaRPr lang="en-US" altLang="ko-KR" sz="16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j-ea"/>
              <a:ea typeface="+mj-ea"/>
            </a:endParaRPr>
          </a:p>
          <a:p>
            <a:pPr algn="ctr"/>
            <a:r>
              <a:rPr lang="ko-KR" altLang="en-US" sz="16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j-ea"/>
                <a:ea typeface="+mj-ea"/>
              </a:rPr>
              <a:t>팀원</a:t>
            </a:r>
            <a:endParaRPr lang="en-US" altLang="ko-KR" sz="16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j-ea"/>
              <a:ea typeface="+mj-ea"/>
            </a:endParaRPr>
          </a:p>
          <a:p>
            <a:pPr algn="ctr"/>
            <a:endParaRPr lang="en-US" altLang="ko-KR" sz="16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j-ea"/>
              <a:ea typeface="+mj-ea"/>
            </a:endParaRPr>
          </a:p>
          <a:p>
            <a:pPr algn="ctr"/>
            <a:r>
              <a:rPr lang="ko-KR" altLang="en-US" sz="15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j-ea"/>
                <a:ea typeface="+mj-ea"/>
              </a:rPr>
              <a:t>문의 </a:t>
            </a:r>
            <a:r>
              <a:rPr lang="ko-KR" altLang="en-US" sz="15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j-ea"/>
                <a:ea typeface="+mj-ea"/>
              </a:rPr>
              <a:t>공지사항게시판</a:t>
            </a:r>
            <a:endParaRPr lang="en-US" altLang="ko-KR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1" name="Freeform 37"/>
          <p:cNvSpPr>
            <a:spLocks/>
          </p:cNvSpPr>
          <p:nvPr/>
        </p:nvSpPr>
        <p:spPr bwMode="auto">
          <a:xfrm>
            <a:off x="3443617" y="1652064"/>
            <a:ext cx="2658854" cy="435375"/>
          </a:xfrm>
          <a:custGeom>
            <a:avLst/>
            <a:gdLst>
              <a:gd name="T0" fmla="*/ 744 w 777"/>
              <a:gd name="T1" fmla="*/ 0 h 141"/>
              <a:gd name="T2" fmla="*/ 32 w 777"/>
              <a:gd name="T3" fmla="*/ 0 h 141"/>
              <a:gd name="T4" fmla="*/ 0 w 777"/>
              <a:gd name="T5" fmla="*/ 33 h 141"/>
              <a:gd name="T6" fmla="*/ 0 w 777"/>
              <a:gd name="T7" fmla="*/ 141 h 141"/>
              <a:gd name="T8" fmla="*/ 777 w 777"/>
              <a:gd name="T9" fmla="*/ 141 h 141"/>
              <a:gd name="T10" fmla="*/ 777 w 777"/>
              <a:gd name="T11" fmla="*/ 33 h 141"/>
              <a:gd name="T12" fmla="*/ 744 w 777"/>
              <a:gd name="T13" fmla="*/ 0 h 1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77" h="141">
                <a:moveTo>
                  <a:pt x="744" y="0"/>
                </a:moveTo>
                <a:cubicBezTo>
                  <a:pt x="32" y="0"/>
                  <a:pt x="32" y="0"/>
                  <a:pt x="32" y="0"/>
                </a:cubicBezTo>
                <a:cubicBezTo>
                  <a:pt x="14" y="0"/>
                  <a:pt x="0" y="15"/>
                  <a:pt x="0" y="33"/>
                </a:cubicBezTo>
                <a:cubicBezTo>
                  <a:pt x="0" y="141"/>
                  <a:pt x="0" y="141"/>
                  <a:pt x="0" y="141"/>
                </a:cubicBezTo>
                <a:cubicBezTo>
                  <a:pt x="777" y="141"/>
                  <a:pt x="777" y="141"/>
                  <a:pt x="777" y="141"/>
                </a:cubicBezTo>
                <a:cubicBezTo>
                  <a:pt x="777" y="33"/>
                  <a:pt x="777" y="33"/>
                  <a:pt x="777" y="33"/>
                </a:cubicBezTo>
                <a:cubicBezTo>
                  <a:pt x="777" y="15"/>
                  <a:pt x="762" y="0"/>
                  <a:pt x="744" y="0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2" algn="l"/>
                <a:tab pos="97394" algn="l"/>
              </a:tabLst>
            </a:pPr>
            <a:r>
              <a:rPr lang="ko-KR" altLang="en-US" sz="1704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텍스트</a:t>
            </a:r>
          </a:p>
        </p:txBody>
      </p:sp>
      <p:sp>
        <p:nvSpPr>
          <p:cNvPr id="62" name="타원 61"/>
          <p:cNvSpPr/>
          <p:nvPr/>
        </p:nvSpPr>
        <p:spPr>
          <a:xfrm>
            <a:off x="3993236" y="647439"/>
            <a:ext cx="1440000" cy="1440000"/>
          </a:xfrm>
          <a:prstGeom prst="ellipse">
            <a:avLst/>
          </a:prstGeom>
          <a:blipFill rotWithShape="1">
            <a:blip r:embed="rId2">
              <a:alphaModFix/>
              <a:lum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3" name="타원 62"/>
          <p:cNvSpPr/>
          <p:nvPr/>
        </p:nvSpPr>
        <p:spPr>
          <a:xfrm>
            <a:off x="9762870" y="647439"/>
            <a:ext cx="1440000" cy="1440000"/>
          </a:xfrm>
          <a:prstGeom prst="ellipse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4" name="타원 63"/>
          <p:cNvSpPr/>
          <p:nvPr/>
        </p:nvSpPr>
        <p:spPr>
          <a:xfrm>
            <a:off x="6940270" y="647439"/>
            <a:ext cx="1440000" cy="1440000"/>
          </a:xfrm>
          <a:prstGeom prst="ellipse">
            <a:avLst/>
          </a:prstGeom>
          <a:blipFill rotWithShape="1">
            <a:blip r:embed="rId4">
              <a:alphaModFix/>
              <a:lum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5" name="타원 64"/>
          <p:cNvSpPr/>
          <p:nvPr/>
        </p:nvSpPr>
        <p:spPr>
          <a:xfrm>
            <a:off x="1088577" y="647441"/>
            <a:ext cx="1440000" cy="1440000"/>
          </a:xfrm>
          <a:prstGeom prst="ellipse">
            <a:avLst/>
          </a:prstGeom>
          <a:blipFill rotWithShape="1"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2462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/>
          <p:cNvSpPr/>
          <p:nvPr/>
        </p:nvSpPr>
        <p:spPr>
          <a:xfrm>
            <a:off x="419094" y="4973253"/>
            <a:ext cx="148470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9600" spc="-800" smtClean="0">
                <a:solidFill>
                  <a:schemeClr val="bg1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03</a:t>
            </a:r>
            <a:endParaRPr lang="ko-KR" altLang="en-US" sz="9600" spc="-800" dirty="0">
              <a:solidFill>
                <a:schemeClr val="bg1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cxnSp>
        <p:nvCxnSpPr>
          <p:cNvPr id="49" name="직선 연결선 48"/>
          <p:cNvCxnSpPr/>
          <p:nvPr/>
        </p:nvCxnSpPr>
        <p:spPr>
          <a:xfrm>
            <a:off x="558800" y="5029200"/>
            <a:ext cx="42672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/>
          <p:cNvSpPr/>
          <p:nvPr/>
        </p:nvSpPr>
        <p:spPr>
          <a:xfrm>
            <a:off x="1903796" y="5493669"/>
            <a:ext cx="518815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3200" spc="-15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Part3 </a:t>
            </a:r>
            <a:r>
              <a:rPr lang="ko-KR" altLang="en-US" sz="3200" spc="-15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개발팀원</a:t>
            </a:r>
            <a:r>
              <a:rPr lang="en-US" altLang="ko-KR" sz="3200" spc="-15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3200" spc="-15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및 일정 소개</a:t>
            </a:r>
            <a:endParaRPr lang="en-US" altLang="ko-KR" sz="3200" spc="-15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474" y="465251"/>
            <a:ext cx="11075436" cy="4508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90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/>
          <p:cNvSpPr/>
          <p:nvPr/>
        </p:nvSpPr>
        <p:spPr>
          <a:xfrm>
            <a:off x="419896" y="4973253"/>
            <a:ext cx="148309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9600" spc="-800" smtClean="0">
                <a:solidFill>
                  <a:schemeClr val="bg1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04</a:t>
            </a:r>
            <a:endParaRPr lang="ko-KR" altLang="en-US" sz="9600" spc="-800" dirty="0">
              <a:solidFill>
                <a:schemeClr val="bg1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cxnSp>
        <p:nvCxnSpPr>
          <p:cNvPr id="49" name="직선 연결선 48"/>
          <p:cNvCxnSpPr/>
          <p:nvPr/>
        </p:nvCxnSpPr>
        <p:spPr>
          <a:xfrm>
            <a:off x="558800" y="5029200"/>
            <a:ext cx="42672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/>
          <p:cNvSpPr/>
          <p:nvPr/>
        </p:nvSpPr>
        <p:spPr>
          <a:xfrm>
            <a:off x="1902994" y="5493668"/>
            <a:ext cx="756104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3200" spc="-15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Part4 Web application </a:t>
            </a:r>
            <a:r>
              <a:rPr lang="ko-KR" altLang="en-US" sz="3200" spc="-15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구성 </a:t>
            </a:r>
            <a:r>
              <a:rPr lang="en-US" altLang="ko-KR" sz="3200" spc="-15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/ERD </a:t>
            </a:r>
            <a:r>
              <a:rPr lang="ko-KR" altLang="en-US" sz="3200" spc="-15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설계도</a:t>
            </a:r>
            <a:endParaRPr lang="ko-KR" altLang="en-US" sz="3200" spc="-15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265" y="219164"/>
            <a:ext cx="11709919" cy="4810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96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/>
          <p:cNvSpPr/>
          <p:nvPr/>
        </p:nvSpPr>
        <p:spPr>
          <a:xfrm>
            <a:off x="325316" y="4973253"/>
            <a:ext cx="148470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spc="-800" smtClean="0">
                <a:solidFill>
                  <a:schemeClr val="bg1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05</a:t>
            </a:r>
            <a:endParaRPr lang="ko-KR" altLang="en-US" sz="9600" spc="-800" dirty="0">
              <a:solidFill>
                <a:schemeClr val="bg1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810018" y="5493669"/>
            <a:ext cx="545970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spc="-15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주요기능</a:t>
            </a:r>
            <a:r>
              <a:rPr lang="en-US" altLang="ko-KR" sz="3200" spc="-15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3200" spc="-15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회원가입</a:t>
            </a:r>
            <a:r>
              <a:rPr lang="en-US" altLang="ko-KR" sz="3200" spc="-15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sz="3200" spc="-15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ko-KR" altLang="en-US" sz="3200" spc="-15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558800" y="5029200"/>
            <a:ext cx="40259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7529213" y="296966"/>
            <a:ext cx="3420000" cy="4500000"/>
          </a:xfrm>
          <a:prstGeom prst="rect">
            <a:avLst/>
          </a:prstGeom>
        </p:spPr>
      </p:pic>
      <p:pic>
        <p:nvPicPr>
          <p:cNvPr id="3" name="그림 2"/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522753" y="296966"/>
            <a:ext cx="3420000" cy="4500000"/>
          </a:xfrm>
          <a:prstGeom prst="rect">
            <a:avLst/>
          </a:prstGeom>
        </p:spPr>
      </p:pic>
      <p:pic>
        <p:nvPicPr>
          <p:cNvPr id="5" name="그림 4"/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4025983" y="296966"/>
            <a:ext cx="3420000" cy="45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151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18063</TotalTime>
  <Words>419</Words>
  <Application>Microsoft Office PowerPoint</Application>
  <PresentationFormat>와이드스크린</PresentationFormat>
  <Paragraphs>152</Paragraphs>
  <Slides>45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45</vt:i4>
      </vt:variant>
    </vt:vector>
  </HeadingPairs>
  <TitlesOfParts>
    <vt:vector size="53" baseType="lpstr">
      <vt:lpstr>Gill Sans MT</vt:lpstr>
      <vt:lpstr>나눔고딕</vt:lpstr>
      <vt:lpstr>나눔고딕OTF ExtraBold</vt:lpstr>
      <vt:lpstr>나눔고딕코딩</vt:lpstr>
      <vt:lpstr>맑은 고딕</vt:lpstr>
      <vt:lpstr>Arial</vt:lpstr>
      <vt:lpstr>Sylfaen</vt:lpstr>
      <vt:lpstr>Gallery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국민안전을 위한 포장파손 교통사고 제로화</dc:title>
  <dc:creator>user</dc:creator>
  <cp:lastModifiedBy>EZEN-131</cp:lastModifiedBy>
  <cp:revision>739</cp:revision>
  <cp:lastPrinted>2017-10-17T09:01:27Z</cp:lastPrinted>
  <dcterms:created xsi:type="dcterms:W3CDTF">2017-09-13T01:48:25Z</dcterms:created>
  <dcterms:modified xsi:type="dcterms:W3CDTF">2022-12-09T08:52:05Z</dcterms:modified>
</cp:coreProperties>
</file>